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60" r:id="rId3"/>
    <p:sldId id="297" r:id="rId4"/>
    <p:sldId id="261" r:id="rId5"/>
    <p:sldId id="257" r:id="rId6"/>
    <p:sldId id="263" r:id="rId7"/>
    <p:sldId id="282" r:id="rId8"/>
    <p:sldId id="279" r:id="rId9"/>
    <p:sldId id="283" r:id="rId10"/>
    <p:sldId id="306" r:id="rId11"/>
    <p:sldId id="280" r:id="rId12"/>
    <p:sldId id="284" r:id="rId13"/>
    <p:sldId id="285" r:id="rId14"/>
    <p:sldId id="269" r:id="rId15"/>
    <p:sldId id="286" r:id="rId16"/>
    <p:sldId id="304" r:id="rId17"/>
    <p:sldId id="287" r:id="rId18"/>
    <p:sldId id="303" r:id="rId19"/>
    <p:sldId id="258" r:id="rId20"/>
    <p:sldId id="291" r:id="rId21"/>
    <p:sldId id="299" r:id="rId22"/>
    <p:sldId id="288" r:id="rId23"/>
    <p:sldId id="293" r:id="rId24"/>
    <p:sldId id="292" r:id="rId25"/>
    <p:sldId id="301" r:id="rId26"/>
    <p:sldId id="294" r:id="rId27"/>
    <p:sldId id="302" r:id="rId28"/>
    <p:sldId id="305" r:id="rId29"/>
    <p:sldId id="27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5"/>
    <p:restoredTop sz="80014"/>
  </p:normalViewPr>
  <p:slideViewPr>
    <p:cSldViewPr snapToGrid="0" snapToObjects="1">
      <p:cViewPr varScale="1">
        <p:scale>
          <a:sx n="79" d="100"/>
          <a:sy n="79" d="100"/>
        </p:scale>
        <p:origin x="240" y="648"/>
      </p:cViewPr>
      <p:guideLst/>
    </p:cSldViewPr>
  </p:slideViewPr>
  <p:outlineViewPr>
    <p:cViewPr>
      <p:scale>
        <a:sx n="33" d="100"/>
        <a:sy n="33" d="100"/>
      </p:scale>
      <p:origin x="0" y="-1142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977724-3682-2545-B854-58A4C67B3321}" type="doc">
      <dgm:prSet loTypeId="urn:microsoft.com/office/officeart/2005/8/layout/pyramid1" loCatId="" qsTypeId="urn:microsoft.com/office/officeart/2005/8/quickstyle/simple1" qsCatId="simple" csTypeId="urn:microsoft.com/office/officeart/2005/8/colors/colorful4" csCatId="colorful" phldr="1"/>
      <dgm:spPr/>
    </dgm:pt>
    <dgm:pt modelId="{3575E875-F220-7249-9CFE-7F853F9D27F3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sz="2400" b="1" i="0" dirty="0">
              <a:latin typeface="Fira Sans Book" panose="020B0503050000020004" pitchFamily="34" charset="0"/>
            </a:rPr>
            <a:t>Robots </a:t>
          </a:r>
        </a:p>
        <a:p>
          <a:r>
            <a:rPr lang="en-US" sz="2400" b="1" i="0" dirty="0">
              <a:latin typeface="Fira Sans Book" panose="020B0503050000020004" pitchFamily="34" charset="0"/>
            </a:rPr>
            <a:t>kill us</a:t>
          </a:r>
        </a:p>
      </dgm:t>
    </dgm:pt>
    <dgm:pt modelId="{24F064F3-0492-6B41-91B1-7732C1554321}" type="parTrans" cxnId="{13696264-034D-1448-8E5A-3EB370D27D61}">
      <dgm:prSet/>
      <dgm:spPr/>
      <dgm:t>
        <a:bodyPr/>
        <a:lstStyle/>
        <a:p>
          <a:endParaRPr lang="en-US"/>
        </a:p>
      </dgm:t>
    </dgm:pt>
    <dgm:pt modelId="{CD75FDF6-6F4A-2744-A89B-38F80446362B}" type="sibTrans" cxnId="{13696264-034D-1448-8E5A-3EB370D27D61}">
      <dgm:prSet/>
      <dgm:spPr/>
      <dgm:t>
        <a:bodyPr/>
        <a:lstStyle/>
        <a:p>
          <a:endParaRPr lang="en-US"/>
        </a:p>
      </dgm:t>
    </dgm:pt>
    <dgm:pt modelId="{8B80D846-9CCA-7541-A04F-F9C950300467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2000" b="0" i="0" dirty="0">
              <a:latin typeface="Fira Sans Book" panose="020B0503050000020004" pitchFamily="34" charset="0"/>
            </a:rPr>
            <a:t>Robots plot to kill us but fail because of </a:t>
          </a:r>
          <a:r>
            <a:rPr lang="en-US" sz="2000" b="0" i="0" dirty="0" err="1">
              <a:latin typeface="Fira Sans Book" panose="020B0503050000020004" pitchFamily="34" charset="0"/>
            </a:rPr>
            <a:t>timezone</a:t>
          </a:r>
          <a:r>
            <a:rPr lang="en-US" sz="2000" b="0" i="0" dirty="0">
              <a:latin typeface="Fira Sans Book" panose="020B0503050000020004" pitchFamily="34" charset="0"/>
            </a:rPr>
            <a:t> issues</a:t>
          </a:r>
        </a:p>
      </dgm:t>
    </dgm:pt>
    <dgm:pt modelId="{95C6ABFE-DC28-3F48-8BB7-9E44EE19F236}" type="parTrans" cxnId="{F30EA97A-AF75-2F4B-AD50-C190DB067C09}">
      <dgm:prSet/>
      <dgm:spPr/>
      <dgm:t>
        <a:bodyPr/>
        <a:lstStyle/>
        <a:p>
          <a:endParaRPr lang="en-US"/>
        </a:p>
      </dgm:t>
    </dgm:pt>
    <dgm:pt modelId="{DB1D503A-D14B-7F42-90F8-DDB016B828A8}" type="sibTrans" cxnId="{F30EA97A-AF75-2F4B-AD50-C190DB067C09}">
      <dgm:prSet/>
      <dgm:spPr/>
      <dgm:t>
        <a:bodyPr/>
        <a:lstStyle/>
        <a:p>
          <a:endParaRPr lang="en-US"/>
        </a:p>
      </dgm:t>
    </dgm:pt>
    <dgm:pt modelId="{3963A011-9FA3-9F45-AE56-3FBE657B8B5A}">
      <dgm:prSet phldrT="[Text]" custT="1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sz="2000" b="0" i="0" dirty="0">
              <a:latin typeface="Fira Sans Book" panose="020B0503050000020004" pitchFamily="34" charset="0"/>
            </a:rPr>
            <a:t>Our robot experiments are in compliance with GDPR rights of machines</a:t>
          </a:r>
        </a:p>
      </dgm:t>
    </dgm:pt>
    <dgm:pt modelId="{E75DDBCF-E037-3249-9DF4-074A510F3102}" type="parTrans" cxnId="{C1DB366C-EFFF-EF42-B052-7D42F19B3925}">
      <dgm:prSet/>
      <dgm:spPr/>
      <dgm:t>
        <a:bodyPr/>
        <a:lstStyle/>
        <a:p>
          <a:endParaRPr lang="en-US"/>
        </a:p>
      </dgm:t>
    </dgm:pt>
    <dgm:pt modelId="{9FB0B97E-590B-2B49-97E8-8CC3F6739562}" type="sibTrans" cxnId="{C1DB366C-EFFF-EF42-B052-7D42F19B3925}">
      <dgm:prSet/>
      <dgm:spPr/>
      <dgm:t>
        <a:bodyPr/>
        <a:lstStyle/>
        <a:p>
          <a:endParaRPr lang="en-US"/>
        </a:p>
      </dgm:t>
    </dgm:pt>
    <dgm:pt modelId="{8C0A60E6-91B2-8941-897F-C0B00B260748}">
      <dgm:prSet custT="1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sz="2000" b="0" i="0" dirty="0">
              <a:latin typeface="Fira Sans Book" panose="020B0503050000020004" pitchFamily="34" charset="0"/>
            </a:rPr>
            <a:t>Correctly </a:t>
          </a:r>
          <a:r>
            <a:rPr lang="en-US" sz="2000" b="0" i="0" dirty="0" err="1">
              <a:latin typeface="Fira Sans Book" panose="020B0503050000020004" pitchFamily="34" charset="0"/>
            </a:rPr>
            <a:t>permissioning</a:t>
          </a:r>
          <a:r>
            <a:rPr lang="en-US" sz="2000" b="0" i="0" dirty="0">
              <a:latin typeface="Fira Sans Book" panose="020B0503050000020004" pitchFamily="34" charset="0"/>
            </a:rPr>
            <a:t> our S3 buckets to receive robot training data and not expose our company’s secrets</a:t>
          </a:r>
        </a:p>
      </dgm:t>
    </dgm:pt>
    <dgm:pt modelId="{C9E9D8C0-D024-5946-AC51-C7DC867864BC}" type="parTrans" cxnId="{DDBFB6CD-A73E-9540-B0D7-3DFF0A088F0A}">
      <dgm:prSet/>
      <dgm:spPr/>
      <dgm:t>
        <a:bodyPr/>
        <a:lstStyle/>
        <a:p>
          <a:endParaRPr lang="en-US"/>
        </a:p>
      </dgm:t>
    </dgm:pt>
    <dgm:pt modelId="{125B77BE-523B-BE45-BF85-20F8F3B019F5}" type="sibTrans" cxnId="{DDBFB6CD-A73E-9540-B0D7-3DFF0A088F0A}">
      <dgm:prSet/>
      <dgm:spPr/>
      <dgm:t>
        <a:bodyPr/>
        <a:lstStyle/>
        <a:p>
          <a:endParaRPr lang="en-US"/>
        </a:p>
      </dgm:t>
    </dgm:pt>
    <dgm:pt modelId="{252314C6-327A-3245-98B2-967C62681864}">
      <dgm:prSet custT="1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sz="2000" b="0" i="0" dirty="0">
              <a:latin typeface="Fira Sans Book" panose="020B0503050000020004" pitchFamily="34" charset="0"/>
            </a:rPr>
            <a:t>All of our robot training data is clean and in the same database schema</a:t>
          </a:r>
        </a:p>
      </dgm:t>
    </dgm:pt>
    <dgm:pt modelId="{AFCA6C8D-74D1-9C4E-8C9E-793C786CF3B6}" type="parTrans" cxnId="{27739245-7132-8E43-802D-B5FED025E794}">
      <dgm:prSet/>
      <dgm:spPr/>
      <dgm:t>
        <a:bodyPr/>
        <a:lstStyle/>
        <a:p>
          <a:endParaRPr lang="en-US"/>
        </a:p>
      </dgm:t>
    </dgm:pt>
    <dgm:pt modelId="{B8C38285-948B-414C-88BF-2C291F9D08A7}" type="sibTrans" cxnId="{27739245-7132-8E43-802D-B5FED025E794}">
      <dgm:prSet/>
      <dgm:spPr/>
      <dgm:t>
        <a:bodyPr/>
        <a:lstStyle/>
        <a:p>
          <a:endParaRPr lang="en-US"/>
        </a:p>
      </dgm:t>
    </dgm:pt>
    <dgm:pt modelId="{14727168-8C07-F544-BA3E-55F97A77EF91}" type="pres">
      <dgm:prSet presAssocID="{0C977724-3682-2545-B854-58A4C67B3321}" presName="Name0" presStyleCnt="0">
        <dgm:presLayoutVars>
          <dgm:dir/>
          <dgm:animLvl val="lvl"/>
          <dgm:resizeHandles val="exact"/>
        </dgm:presLayoutVars>
      </dgm:prSet>
      <dgm:spPr/>
    </dgm:pt>
    <dgm:pt modelId="{6C18BC6F-7177-264C-A411-514EAC277754}" type="pres">
      <dgm:prSet presAssocID="{3575E875-F220-7249-9CFE-7F853F9D27F3}" presName="Name8" presStyleCnt="0"/>
      <dgm:spPr/>
    </dgm:pt>
    <dgm:pt modelId="{0D790091-5D30-DF4A-B53D-3D0D368A26BB}" type="pres">
      <dgm:prSet presAssocID="{3575E875-F220-7249-9CFE-7F853F9D27F3}" presName="level" presStyleLbl="node1" presStyleIdx="0" presStyleCnt="5">
        <dgm:presLayoutVars>
          <dgm:chMax val="1"/>
          <dgm:bulletEnabled val="1"/>
        </dgm:presLayoutVars>
      </dgm:prSet>
      <dgm:spPr/>
    </dgm:pt>
    <dgm:pt modelId="{3063E4B5-AAA2-FB44-9199-EF7B2DF418D6}" type="pres">
      <dgm:prSet presAssocID="{3575E875-F220-7249-9CFE-7F853F9D27F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30C0E21-B055-214E-A4AE-8DC9BAB1E6CE}" type="pres">
      <dgm:prSet presAssocID="{8B80D846-9CCA-7541-A04F-F9C950300467}" presName="Name8" presStyleCnt="0"/>
      <dgm:spPr/>
    </dgm:pt>
    <dgm:pt modelId="{C2992926-5425-DF41-9BC0-FE29DD98E896}" type="pres">
      <dgm:prSet presAssocID="{8B80D846-9CCA-7541-A04F-F9C950300467}" presName="level" presStyleLbl="node1" presStyleIdx="1" presStyleCnt="5">
        <dgm:presLayoutVars>
          <dgm:chMax val="1"/>
          <dgm:bulletEnabled val="1"/>
        </dgm:presLayoutVars>
      </dgm:prSet>
      <dgm:spPr/>
    </dgm:pt>
    <dgm:pt modelId="{60A4AF9E-1350-3048-898A-8CB1D16D7684}" type="pres">
      <dgm:prSet presAssocID="{8B80D846-9CCA-7541-A04F-F9C95030046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ADCEEA1-C880-6648-B33E-328A374F4262}" type="pres">
      <dgm:prSet presAssocID="{3963A011-9FA3-9F45-AE56-3FBE657B8B5A}" presName="Name8" presStyleCnt="0"/>
      <dgm:spPr/>
    </dgm:pt>
    <dgm:pt modelId="{6EE8EAB8-B165-114F-8C9C-45795C5CA8EA}" type="pres">
      <dgm:prSet presAssocID="{3963A011-9FA3-9F45-AE56-3FBE657B8B5A}" presName="level" presStyleLbl="node1" presStyleIdx="2" presStyleCnt="5">
        <dgm:presLayoutVars>
          <dgm:chMax val="1"/>
          <dgm:bulletEnabled val="1"/>
        </dgm:presLayoutVars>
      </dgm:prSet>
      <dgm:spPr/>
    </dgm:pt>
    <dgm:pt modelId="{D9864FB0-D6E5-8E4A-BB98-53D935D23A11}" type="pres">
      <dgm:prSet presAssocID="{3963A011-9FA3-9F45-AE56-3FBE657B8B5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F0BCC8D-81B4-BF4F-829D-EFAECA2F731B}" type="pres">
      <dgm:prSet presAssocID="{252314C6-327A-3245-98B2-967C62681864}" presName="Name8" presStyleCnt="0"/>
      <dgm:spPr/>
    </dgm:pt>
    <dgm:pt modelId="{91E6545F-AB42-C84B-A8C2-69BEC5F940C4}" type="pres">
      <dgm:prSet presAssocID="{252314C6-327A-3245-98B2-967C62681864}" presName="level" presStyleLbl="node1" presStyleIdx="3" presStyleCnt="5">
        <dgm:presLayoutVars>
          <dgm:chMax val="1"/>
          <dgm:bulletEnabled val="1"/>
        </dgm:presLayoutVars>
      </dgm:prSet>
      <dgm:spPr/>
    </dgm:pt>
    <dgm:pt modelId="{1A0F560F-30A5-0D40-9367-8EF8EF82CE47}" type="pres">
      <dgm:prSet presAssocID="{252314C6-327A-3245-98B2-967C6268186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A2036B5-2F37-EF42-945E-01FDB0387FAC}" type="pres">
      <dgm:prSet presAssocID="{8C0A60E6-91B2-8941-897F-C0B00B260748}" presName="Name8" presStyleCnt="0"/>
      <dgm:spPr/>
    </dgm:pt>
    <dgm:pt modelId="{5FCBDDA2-9A41-9A4A-A8D7-0C4D3FF886E7}" type="pres">
      <dgm:prSet presAssocID="{8C0A60E6-91B2-8941-897F-C0B00B260748}" presName="level" presStyleLbl="node1" presStyleIdx="4" presStyleCnt="5">
        <dgm:presLayoutVars>
          <dgm:chMax val="1"/>
          <dgm:bulletEnabled val="1"/>
        </dgm:presLayoutVars>
      </dgm:prSet>
      <dgm:spPr/>
    </dgm:pt>
    <dgm:pt modelId="{08E56C68-9403-9741-BCC5-97CE5EE09B33}" type="pres">
      <dgm:prSet presAssocID="{8C0A60E6-91B2-8941-897F-C0B00B260748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FB3C7F09-FEC5-7A4A-BB04-9D2C0B1A6EF6}" type="presOf" srcId="{8B80D846-9CCA-7541-A04F-F9C950300467}" destId="{C2992926-5425-DF41-9BC0-FE29DD98E896}" srcOrd="0" destOrd="0" presId="urn:microsoft.com/office/officeart/2005/8/layout/pyramid1"/>
    <dgm:cxn modelId="{EADBEA27-652D-E840-83A7-9ECEF6103833}" type="presOf" srcId="{252314C6-327A-3245-98B2-967C62681864}" destId="{1A0F560F-30A5-0D40-9367-8EF8EF82CE47}" srcOrd="1" destOrd="0" presId="urn:microsoft.com/office/officeart/2005/8/layout/pyramid1"/>
    <dgm:cxn modelId="{7F9B7A2B-B7FA-F646-9184-A3798090C737}" type="presOf" srcId="{3575E875-F220-7249-9CFE-7F853F9D27F3}" destId="{3063E4B5-AAA2-FB44-9199-EF7B2DF418D6}" srcOrd="1" destOrd="0" presId="urn:microsoft.com/office/officeart/2005/8/layout/pyramid1"/>
    <dgm:cxn modelId="{27739245-7132-8E43-802D-B5FED025E794}" srcId="{0C977724-3682-2545-B854-58A4C67B3321}" destId="{252314C6-327A-3245-98B2-967C62681864}" srcOrd="3" destOrd="0" parTransId="{AFCA6C8D-74D1-9C4E-8C9E-793C786CF3B6}" sibTransId="{B8C38285-948B-414C-88BF-2C291F9D08A7}"/>
    <dgm:cxn modelId="{794DB44B-7813-D941-9031-7D5AC9330126}" type="presOf" srcId="{3963A011-9FA3-9F45-AE56-3FBE657B8B5A}" destId="{6EE8EAB8-B165-114F-8C9C-45795C5CA8EA}" srcOrd="0" destOrd="0" presId="urn:microsoft.com/office/officeart/2005/8/layout/pyramid1"/>
    <dgm:cxn modelId="{13696264-034D-1448-8E5A-3EB370D27D61}" srcId="{0C977724-3682-2545-B854-58A4C67B3321}" destId="{3575E875-F220-7249-9CFE-7F853F9D27F3}" srcOrd="0" destOrd="0" parTransId="{24F064F3-0492-6B41-91B1-7732C1554321}" sibTransId="{CD75FDF6-6F4A-2744-A89B-38F80446362B}"/>
    <dgm:cxn modelId="{C1DB366C-EFFF-EF42-B052-7D42F19B3925}" srcId="{0C977724-3682-2545-B854-58A4C67B3321}" destId="{3963A011-9FA3-9F45-AE56-3FBE657B8B5A}" srcOrd="2" destOrd="0" parTransId="{E75DDBCF-E037-3249-9DF4-074A510F3102}" sibTransId="{9FB0B97E-590B-2B49-97E8-8CC3F6739562}"/>
    <dgm:cxn modelId="{74542B72-E9FC-EA44-8D20-EC0A824FD227}" type="presOf" srcId="{8C0A60E6-91B2-8941-897F-C0B00B260748}" destId="{08E56C68-9403-9741-BCC5-97CE5EE09B33}" srcOrd="1" destOrd="0" presId="urn:microsoft.com/office/officeart/2005/8/layout/pyramid1"/>
    <dgm:cxn modelId="{CC77EA79-E148-F948-8F13-FBF801617BEE}" type="presOf" srcId="{3575E875-F220-7249-9CFE-7F853F9D27F3}" destId="{0D790091-5D30-DF4A-B53D-3D0D368A26BB}" srcOrd="0" destOrd="0" presId="urn:microsoft.com/office/officeart/2005/8/layout/pyramid1"/>
    <dgm:cxn modelId="{F30EA97A-AF75-2F4B-AD50-C190DB067C09}" srcId="{0C977724-3682-2545-B854-58A4C67B3321}" destId="{8B80D846-9CCA-7541-A04F-F9C950300467}" srcOrd="1" destOrd="0" parTransId="{95C6ABFE-DC28-3F48-8BB7-9E44EE19F236}" sibTransId="{DB1D503A-D14B-7F42-90F8-DDB016B828A8}"/>
    <dgm:cxn modelId="{1F736898-4107-274A-9AA9-BE5A7A6E1AA0}" type="presOf" srcId="{3963A011-9FA3-9F45-AE56-3FBE657B8B5A}" destId="{D9864FB0-D6E5-8E4A-BB98-53D935D23A11}" srcOrd="1" destOrd="0" presId="urn:microsoft.com/office/officeart/2005/8/layout/pyramid1"/>
    <dgm:cxn modelId="{ED2C59A4-B8D0-9F4C-9CAF-4DAE3095530E}" type="presOf" srcId="{0C977724-3682-2545-B854-58A4C67B3321}" destId="{14727168-8C07-F544-BA3E-55F97A77EF91}" srcOrd="0" destOrd="0" presId="urn:microsoft.com/office/officeart/2005/8/layout/pyramid1"/>
    <dgm:cxn modelId="{E0A7EAA9-CD5D-8941-8597-5855BBB090F5}" type="presOf" srcId="{252314C6-327A-3245-98B2-967C62681864}" destId="{91E6545F-AB42-C84B-A8C2-69BEC5F940C4}" srcOrd="0" destOrd="0" presId="urn:microsoft.com/office/officeart/2005/8/layout/pyramid1"/>
    <dgm:cxn modelId="{46A9B9AF-59A0-7544-9B46-688D15DCE353}" type="presOf" srcId="{8C0A60E6-91B2-8941-897F-C0B00B260748}" destId="{5FCBDDA2-9A41-9A4A-A8D7-0C4D3FF886E7}" srcOrd="0" destOrd="0" presId="urn:microsoft.com/office/officeart/2005/8/layout/pyramid1"/>
    <dgm:cxn modelId="{D531FDC1-4141-F348-B630-5CC69B34D24C}" type="presOf" srcId="{8B80D846-9CCA-7541-A04F-F9C950300467}" destId="{60A4AF9E-1350-3048-898A-8CB1D16D7684}" srcOrd="1" destOrd="0" presId="urn:microsoft.com/office/officeart/2005/8/layout/pyramid1"/>
    <dgm:cxn modelId="{DDBFB6CD-A73E-9540-B0D7-3DFF0A088F0A}" srcId="{0C977724-3682-2545-B854-58A4C67B3321}" destId="{8C0A60E6-91B2-8941-897F-C0B00B260748}" srcOrd="4" destOrd="0" parTransId="{C9E9D8C0-D024-5946-AC51-C7DC867864BC}" sibTransId="{125B77BE-523B-BE45-BF85-20F8F3B019F5}"/>
    <dgm:cxn modelId="{D664F4AC-E4C1-0247-81A0-FBC9752FB43B}" type="presParOf" srcId="{14727168-8C07-F544-BA3E-55F97A77EF91}" destId="{6C18BC6F-7177-264C-A411-514EAC277754}" srcOrd="0" destOrd="0" presId="urn:microsoft.com/office/officeart/2005/8/layout/pyramid1"/>
    <dgm:cxn modelId="{A34C6BD1-ED83-D54C-8FFC-59F06AD792BE}" type="presParOf" srcId="{6C18BC6F-7177-264C-A411-514EAC277754}" destId="{0D790091-5D30-DF4A-B53D-3D0D368A26BB}" srcOrd="0" destOrd="0" presId="urn:microsoft.com/office/officeart/2005/8/layout/pyramid1"/>
    <dgm:cxn modelId="{EB651CC9-39C5-964A-A390-129ED223B888}" type="presParOf" srcId="{6C18BC6F-7177-264C-A411-514EAC277754}" destId="{3063E4B5-AAA2-FB44-9199-EF7B2DF418D6}" srcOrd="1" destOrd="0" presId="urn:microsoft.com/office/officeart/2005/8/layout/pyramid1"/>
    <dgm:cxn modelId="{A3BD9B8B-7DFA-984F-AB4F-DAF9E1CAC7DD}" type="presParOf" srcId="{14727168-8C07-F544-BA3E-55F97A77EF91}" destId="{730C0E21-B055-214E-A4AE-8DC9BAB1E6CE}" srcOrd="1" destOrd="0" presId="urn:microsoft.com/office/officeart/2005/8/layout/pyramid1"/>
    <dgm:cxn modelId="{F29FC150-1762-C049-BEB0-A3BD0E9A12EE}" type="presParOf" srcId="{730C0E21-B055-214E-A4AE-8DC9BAB1E6CE}" destId="{C2992926-5425-DF41-9BC0-FE29DD98E896}" srcOrd="0" destOrd="0" presId="urn:microsoft.com/office/officeart/2005/8/layout/pyramid1"/>
    <dgm:cxn modelId="{B2BCCEB7-5054-6A49-BBEC-8FA3CE9D9D95}" type="presParOf" srcId="{730C0E21-B055-214E-A4AE-8DC9BAB1E6CE}" destId="{60A4AF9E-1350-3048-898A-8CB1D16D7684}" srcOrd="1" destOrd="0" presId="urn:microsoft.com/office/officeart/2005/8/layout/pyramid1"/>
    <dgm:cxn modelId="{E373AA5E-1A4D-8F49-A99A-13CB281DD54D}" type="presParOf" srcId="{14727168-8C07-F544-BA3E-55F97A77EF91}" destId="{6ADCEEA1-C880-6648-B33E-328A374F4262}" srcOrd="2" destOrd="0" presId="urn:microsoft.com/office/officeart/2005/8/layout/pyramid1"/>
    <dgm:cxn modelId="{7C3C30C9-E8AE-2F41-9CB1-DCCC8BCD8931}" type="presParOf" srcId="{6ADCEEA1-C880-6648-B33E-328A374F4262}" destId="{6EE8EAB8-B165-114F-8C9C-45795C5CA8EA}" srcOrd="0" destOrd="0" presId="urn:microsoft.com/office/officeart/2005/8/layout/pyramid1"/>
    <dgm:cxn modelId="{99A349F1-24C0-7C4F-A50A-8CFEC079BACC}" type="presParOf" srcId="{6ADCEEA1-C880-6648-B33E-328A374F4262}" destId="{D9864FB0-D6E5-8E4A-BB98-53D935D23A11}" srcOrd="1" destOrd="0" presId="urn:microsoft.com/office/officeart/2005/8/layout/pyramid1"/>
    <dgm:cxn modelId="{EC9123B7-AE76-FF4D-94BF-BABB76FD66BE}" type="presParOf" srcId="{14727168-8C07-F544-BA3E-55F97A77EF91}" destId="{3F0BCC8D-81B4-BF4F-829D-EFAECA2F731B}" srcOrd="3" destOrd="0" presId="urn:microsoft.com/office/officeart/2005/8/layout/pyramid1"/>
    <dgm:cxn modelId="{C96C5B22-D9E5-1647-89E6-43E86965EA97}" type="presParOf" srcId="{3F0BCC8D-81B4-BF4F-829D-EFAECA2F731B}" destId="{91E6545F-AB42-C84B-A8C2-69BEC5F940C4}" srcOrd="0" destOrd="0" presId="urn:microsoft.com/office/officeart/2005/8/layout/pyramid1"/>
    <dgm:cxn modelId="{84FC44D0-B23B-D247-AE87-555D8AFFE29E}" type="presParOf" srcId="{3F0BCC8D-81B4-BF4F-829D-EFAECA2F731B}" destId="{1A0F560F-30A5-0D40-9367-8EF8EF82CE47}" srcOrd="1" destOrd="0" presId="urn:microsoft.com/office/officeart/2005/8/layout/pyramid1"/>
    <dgm:cxn modelId="{607F9F6A-E9B6-4842-BE51-1019218656ED}" type="presParOf" srcId="{14727168-8C07-F544-BA3E-55F97A77EF91}" destId="{3A2036B5-2F37-EF42-945E-01FDB0387FAC}" srcOrd="4" destOrd="0" presId="urn:microsoft.com/office/officeart/2005/8/layout/pyramid1"/>
    <dgm:cxn modelId="{466FA730-90FB-514D-8817-54432F5956F9}" type="presParOf" srcId="{3A2036B5-2F37-EF42-945E-01FDB0387FAC}" destId="{5FCBDDA2-9A41-9A4A-A8D7-0C4D3FF886E7}" srcOrd="0" destOrd="0" presId="urn:microsoft.com/office/officeart/2005/8/layout/pyramid1"/>
    <dgm:cxn modelId="{F2F285F0-40E7-B24C-B1C7-53927756FDD9}" type="presParOf" srcId="{3A2036B5-2F37-EF42-945E-01FDB0387FAC}" destId="{08E56C68-9403-9741-BCC5-97CE5EE09B33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790091-5D30-DF4A-B53D-3D0D368A26BB}">
      <dsp:nvSpPr>
        <dsp:cNvPr id="0" name=""/>
        <dsp:cNvSpPr/>
      </dsp:nvSpPr>
      <dsp:spPr>
        <a:xfrm>
          <a:off x="4317008" y="0"/>
          <a:ext cx="2158504" cy="1079058"/>
        </a:xfrm>
        <a:prstGeom prst="trapezoid">
          <a:avLst>
            <a:gd name="adj" fmla="val 100018"/>
          </a:avLst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latin typeface="Fira Sans Book" panose="020B0503050000020004" pitchFamily="34" charset="0"/>
            </a:rPr>
            <a:t>Robots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latin typeface="Fira Sans Book" panose="020B0503050000020004" pitchFamily="34" charset="0"/>
            </a:rPr>
            <a:t>kill us</a:t>
          </a:r>
        </a:p>
      </dsp:txBody>
      <dsp:txXfrm>
        <a:off x="4317008" y="0"/>
        <a:ext cx="2158504" cy="1079058"/>
      </dsp:txXfrm>
    </dsp:sp>
    <dsp:sp modelId="{C2992926-5425-DF41-9BC0-FE29DD98E896}">
      <dsp:nvSpPr>
        <dsp:cNvPr id="0" name=""/>
        <dsp:cNvSpPr/>
      </dsp:nvSpPr>
      <dsp:spPr>
        <a:xfrm>
          <a:off x="3237756" y="1079058"/>
          <a:ext cx="4317008" cy="1079058"/>
        </a:xfrm>
        <a:prstGeom prst="trapezoid">
          <a:avLst>
            <a:gd name="adj" fmla="val 100018"/>
          </a:avLst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Fira Sans Book" panose="020B0503050000020004" pitchFamily="34" charset="0"/>
            </a:rPr>
            <a:t>Robots plot to kill us but fail because of </a:t>
          </a:r>
          <a:r>
            <a:rPr lang="en-US" sz="2000" b="0" i="0" kern="1200" dirty="0" err="1">
              <a:latin typeface="Fira Sans Book" panose="020B0503050000020004" pitchFamily="34" charset="0"/>
            </a:rPr>
            <a:t>timezone</a:t>
          </a:r>
          <a:r>
            <a:rPr lang="en-US" sz="2000" b="0" i="0" kern="1200" dirty="0">
              <a:latin typeface="Fira Sans Book" panose="020B0503050000020004" pitchFamily="34" charset="0"/>
            </a:rPr>
            <a:t> issues</a:t>
          </a:r>
        </a:p>
      </dsp:txBody>
      <dsp:txXfrm>
        <a:off x="3993233" y="1079058"/>
        <a:ext cx="2806055" cy="1079058"/>
      </dsp:txXfrm>
    </dsp:sp>
    <dsp:sp modelId="{6EE8EAB8-B165-114F-8C9C-45795C5CA8EA}">
      <dsp:nvSpPr>
        <dsp:cNvPr id="0" name=""/>
        <dsp:cNvSpPr/>
      </dsp:nvSpPr>
      <dsp:spPr>
        <a:xfrm>
          <a:off x="2158504" y="2158116"/>
          <a:ext cx="6475513" cy="1079058"/>
        </a:xfrm>
        <a:prstGeom prst="trapezoid">
          <a:avLst>
            <a:gd name="adj" fmla="val 100018"/>
          </a:avLst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Fira Sans Book" panose="020B0503050000020004" pitchFamily="34" charset="0"/>
            </a:rPr>
            <a:t>Our robot experiments are in compliance with GDPR rights of machines</a:t>
          </a:r>
        </a:p>
      </dsp:txBody>
      <dsp:txXfrm>
        <a:off x="3291719" y="2158116"/>
        <a:ext cx="4209083" cy="1079058"/>
      </dsp:txXfrm>
    </dsp:sp>
    <dsp:sp modelId="{91E6545F-AB42-C84B-A8C2-69BEC5F940C4}">
      <dsp:nvSpPr>
        <dsp:cNvPr id="0" name=""/>
        <dsp:cNvSpPr/>
      </dsp:nvSpPr>
      <dsp:spPr>
        <a:xfrm>
          <a:off x="1079252" y="3237174"/>
          <a:ext cx="8634017" cy="1079058"/>
        </a:xfrm>
        <a:prstGeom prst="trapezoid">
          <a:avLst>
            <a:gd name="adj" fmla="val 100018"/>
          </a:avLst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Fira Sans Book" panose="020B0503050000020004" pitchFamily="34" charset="0"/>
            </a:rPr>
            <a:t>All of our robot training data is clean and in the same database schema</a:t>
          </a:r>
        </a:p>
      </dsp:txBody>
      <dsp:txXfrm>
        <a:off x="2590205" y="3237174"/>
        <a:ext cx="5612111" cy="1079058"/>
      </dsp:txXfrm>
    </dsp:sp>
    <dsp:sp modelId="{5FCBDDA2-9A41-9A4A-A8D7-0C4D3FF886E7}">
      <dsp:nvSpPr>
        <dsp:cNvPr id="0" name=""/>
        <dsp:cNvSpPr/>
      </dsp:nvSpPr>
      <dsp:spPr>
        <a:xfrm>
          <a:off x="0" y="4316232"/>
          <a:ext cx="10792522" cy="1079058"/>
        </a:xfrm>
        <a:prstGeom prst="trapezoid">
          <a:avLst>
            <a:gd name="adj" fmla="val 100018"/>
          </a:avLst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Fira Sans Book" panose="020B0503050000020004" pitchFamily="34" charset="0"/>
            </a:rPr>
            <a:t>Correctly </a:t>
          </a:r>
          <a:r>
            <a:rPr lang="en-US" sz="2000" b="0" i="0" kern="1200" dirty="0" err="1">
              <a:latin typeface="Fira Sans Book" panose="020B0503050000020004" pitchFamily="34" charset="0"/>
            </a:rPr>
            <a:t>permissioning</a:t>
          </a:r>
          <a:r>
            <a:rPr lang="en-US" sz="2000" b="0" i="0" kern="1200" dirty="0">
              <a:latin typeface="Fira Sans Book" panose="020B0503050000020004" pitchFamily="34" charset="0"/>
            </a:rPr>
            <a:t> our S3 buckets to receive robot training data and not expose our company’s secrets</a:t>
          </a:r>
        </a:p>
      </dsp:txBody>
      <dsp:txXfrm>
        <a:off x="1888691" y="4316232"/>
        <a:ext cx="7015139" cy="1079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3B975B-3C37-8743-B74D-3022EE262101}" type="datetimeFigureOut">
              <a:rPr lang="en-US" smtClean="0"/>
              <a:t>6/10/18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2EC8E-41BB-AF40-A54E-DFAD77C57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62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louiscolumbus/2017/04/29/roundup-of-cloud-computing-forecasts-2017/#3b5c01fc31e8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itpress.mit.edu/books/digital-apollo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wired.com/story/how-grubhub-analyzed-4000-dishes-to-predict-your-next-order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EC8E-41BB-AF40-A54E-DFAD77C57B8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8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EC8E-41BB-AF40-A54E-DFAD77C57B8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770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/>
              </a:rPr>
              <a:t>More and more are moving to the cloud (41% of workloads </a:t>
            </a:r>
            <a:r>
              <a:rPr lang="en-US" sz="1200" dirty="0"/>
              <a:t>are run in the cloud, particularly with small teams who don’t want to manage in-house servers)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EC8E-41BB-AF40-A54E-DFAD77C57B8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2851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EC8E-41BB-AF40-A54E-DFAD77C57B8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9101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EC8E-41BB-AF40-A54E-DFAD77C57B8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839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EC8E-41BB-AF40-A54E-DFAD77C57B8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2783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Spotify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EC8E-41BB-AF40-A54E-DFAD77C57B8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63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EC8E-41BB-AF40-A54E-DFAD77C57B8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831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University of Toronto Computer Scientist who came up with Neural Networks</a:t>
            </a:r>
          </a:p>
          <a:p>
            <a:r>
              <a:rPr lang="en-US" dirty="0"/>
              <a:t>Analyzing medical images for anomalies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November Andrew Ng, another superstar researcher, when discussing AI’s ability to diagnose pneumonia from chest X-rays, wondered whether “radiologists should be worried about their jobs”.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No human is as good at mental arithmetic as a $10 pocket calculator, but that is all the calculator can do. Deep learning is broader.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is a pattern recognition technique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EC8E-41BB-AF40-A54E-DFAD77C57B8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22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hlinkClick r:id="rId3"/>
              </a:rPr>
              <a:t>Lunar Module Descent</a:t>
            </a:r>
            <a:r>
              <a:rPr lang="en-US" sz="1200" dirty="0"/>
              <a:t> – Manual Mode </a:t>
            </a:r>
          </a:p>
          <a:p>
            <a:r>
              <a:rPr lang="en-US" sz="1200" dirty="0">
                <a:hlinkClick r:id="rId4"/>
              </a:rPr>
              <a:t>GrubHub</a:t>
            </a:r>
            <a:r>
              <a:rPr lang="en-US" sz="1200" dirty="0"/>
              <a:t> – Creating a data dictionary of foods </a:t>
            </a:r>
          </a:p>
          <a:p>
            <a:endParaRPr lang="en-US" sz="1200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chest X-ray is one of the most commonly accessible radiological examinations for screening and diagnosis of many lung diseases.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108,948 frontal-view X-ray images of 32,717 unique patients,  text-mined eight disease image labels</a:t>
            </a:r>
            <a:endParaRPr lang="en-US" sz="1200" dirty="0"/>
          </a:p>
          <a:p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EC8E-41BB-AF40-A54E-DFAD77C57B8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480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Recognize stop signs</a:t>
            </a:r>
          </a:p>
          <a:p>
            <a:r>
              <a:rPr lang="en-US" dirty="0" err="1"/>
              <a:t>Recognies</a:t>
            </a:r>
            <a:r>
              <a:rPr lang="en-US" dirty="0"/>
              <a:t> where road starts and ends</a:t>
            </a:r>
          </a:p>
          <a:p>
            <a:r>
              <a:rPr lang="en-US" dirty="0"/>
              <a:t>Understand how other cars are performing around them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EC8E-41BB-AF40-A54E-DFAD77C57B8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104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EC8E-41BB-AF40-A54E-DFAD77C57B8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45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Aritifical</a:t>
            </a:r>
            <a:r>
              <a:rPr lang="en-US" dirty="0"/>
              <a:t> general intelligence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EC8E-41BB-AF40-A54E-DFAD77C57B8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13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EC8E-41BB-AF40-A54E-DFAD77C57B8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0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 Scale</a:t>
            </a:r>
          </a:p>
          <a:p>
            <a:r>
              <a:rPr lang="en-US" dirty="0"/>
              <a:t>+ Freshness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EC8E-41BB-AF40-A54E-DFAD77C57B8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84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E3EFE-F423-1543-95CF-C42F2D44AE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7C9F89-32E4-3F4F-A60C-887E68AEB9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82D27-F441-5842-ABDD-DB1FC205C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E867-D073-CA49-ACC8-89BA1C4DB878}" type="datetime1">
              <a:rPr lang="en-US" smtClean="0"/>
              <a:t>6/10/18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FFA21-D78C-324E-A656-D9BF2B781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@vboykis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58FCD-0387-9A4D-8BA4-5BEA25B55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41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75232-9F47-614A-B204-0ECC54429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ACB6DB-30D1-5A4A-965B-4CE581E86C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6DDF8-391A-F344-BE9E-211D2C574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6891-7E9D-FD43-A3F7-93165C463F8D}" type="datetime1">
              <a:rPr lang="en-US" smtClean="0"/>
              <a:t>6/10/18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5B89BF-6A15-0443-B22D-2B3EC0FCD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A16F5-DA4C-5547-AAE9-9ECF3B408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19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FFA29D-D52B-5745-8F72-00549FE3A3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992BD9-2C7C-E345-88CF-3A634E2DB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AF78F-3413-D94E-A265-E42472AC2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AB961-2984-0749-B5DE-222BDF2DFE1F}" type="datetime1">
              <a:rPr lang="en-US" smtClean="0"/>
              <a:t>6/10/18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D4720-3AA1-EF4D-91D9-EBD87F983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B18CB-0BDB-AD44-B1F6-3C676B158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915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FB7C4-2C32-B047-BE85-043D8370D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7B9AD-E163-8840-8B29-44CDB746C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94811-630E-C94B-9F95-37B9345DE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 b="0" i="0">
                <a:latin typeface="Fira Sans Book" panose="020B0503050000020004" pitchFamily="34" charset="0"/>
              </a:defRPr>
            </a:lvl1pPr>
          </a:lstStyle>
          <a:p>
            <a:r>
              <a:rPr lang="en-US" dirty="0"/>
              <a:t>Twitter: @vboykis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E4EAE-691C-2E42-824F-D90B6F06C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C1550-1106-2F48-9E9E-99BC9D37D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0" i="0">
                <a:latin typeface="Fira Sans Book" panose="020B0503050000020004" pitchFamily="34" charset="0"/>
              </a:defRPr>
            </a:lvl1pPr>
          </a:lstStyle>
          <a:p>
            <a:fld id="{2E8D7D8E-3070-6A4D-979D-582DB1FF65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024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F2FFB-D96D-5849-959F-C0D231E32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9EECD8-ED8A-AB4B-BC9B-8D62A77D3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0703F-627E-D142-9671-60F04DB1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B0311-96ED-684C-9557-926784F49014}" type="datetime1">
              <a:rPr lang="en-US" smtClean="0"/>
              <a:t>6/10/18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24F6F-4AA4-B544-B542-051736789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004E8-E838-F845-B781-505E6C0E7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122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DE2B3-92F9-F947-97C7-0FF941D4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4EED6-43C2-A04C-B4D4-3F53CE82BB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0347BE-A496-204A-8F99-E8C9F85D0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16C290-0615-874E-813F-AB36A4916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99D20-FC35-E246-A850-97A88A3A364F}" type="datetime1">
              <a:rPr lang="en-US" smtClean="0"/>
              <a:t>6/10/18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297FE0-03AB-184F-A6CC-2EBB5AE18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137853-4C04-0041-B358-78EBD4A1D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462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2D734-EF71-9647-9C89-BC33AC409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15F0F-1830-FD4D-BF40-74213F78D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D0486B-102B-0E47-9611-B908854D4B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BA89E7-582B-3846-8AE1-179B3EBF6B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FF3C03-7A15-5C47-90B0-E4E3CB8288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BD6E5D-6DEB-3A46-8837-231BF2D9D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C0D87-2D3B-174B-B930-3764C52B69CD}" type="datetime1">
              <a:rPr lang="en-US" smtClean="0"/>
              <a:t>6/10/18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B64CFA-3F7A-5849-BFFB-77761B516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6EDBFC-1740-4D46-B3FA-A876652A2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028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3C74E-1EB3-2141-9DA7-089314CA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17DDFA-78E3-E24A-B2D2-E737FF434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B5034-458F-2A49-A976-165E0F41E5C4}" type="datetime1">
              <a:rPr lang="en-US" smtClean="0"/>
              <a:t>6/10/18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40F36-CD41-174D-A483-02C965FFA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@vboykis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35FDDC-598E-6343-BFBB-28516C80B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="0" i="0">
                <a:latin typeface="Fira Sans Book" panose="020B0503050000020004" pitchFamily="34" charset="0"/>
              </a:defRPr>
            </a:lvl1pPr>
          </a:lstStyle>
          <a:p>
            <a:fld id="{F83B180F-316C-6143-BA8F-A7511088E3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200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A25764-6E9C-EA4E-BB56-07344C7F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DD18E-284C-6547-B610-E2D5DB57E566}" type="datetime1">
              <a:rPr lang="en-US" smtClean="0"/>
              <a:t>6/10/18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121BAC-D3DD-2040-BFEE-1958CD8E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63E13-5BD9-6A4F-B350-A5B0001DC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19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B9230-9CCB-1F4D-8D25-ADBF2C1E3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8180A-2CDD-6147-A71D-721B89702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A259F3-76EF-BC4B-8F62-D9DF2A17D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B24705-6524-504E-A2CB-0047D3865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CB24-68BD-604B-9C48-360F7B95C47F}" type="datetime1">
              <a:rPr lang="en-US" smtClean="0"/>
              <a:t>6/10/18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5973E4-96E4-FF4E-A26E-477B8BA3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6027C-ADD6-9848-8B88-DAB0E185C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19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AD0F8-2C28-684F-ADA7-69DD4843C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ABE4B7-9519-C74C-90DC-945445A60F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7CA7E7-B4AF-6643-AD25-09EA5FFF2A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FD465-7359-2949-8CA8-69F8B3016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20623-11D8-4C4E-A8E4-F088A3564A37}" type="datetime1">
              <a:rPr lang="en-US" smtClean="0"/>
              <a:t>6/10/18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8D9651-C2B5-4647-9255-27A9645EE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B13285-F814-C248-A5AA-338D87FA0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438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49A485-B416-8E40-80A1-F9175A8CD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C463B-A7C4-5442-AD7C-9B7D581EB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08522-720F-3D4C-9D8C-091EF15740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498C9-6748-ED40-8A29-4566832AF381}" type="datetime1">
              <a:rPr lang="en-US" smtClean="0"/>
              <a:t>6/10/18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92F32-F15F-AA4C-A62D-CABE24A2DD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B26CB-3CFE-FD4E-B992-4845721CFE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B180F-316C-6143-BA8F-A7511088E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499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xfordmartin.ox.ac.uk/downloads/academic/The_Future_of_Employment.pdf" TargetMode="Externa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verge.com/2015/6/6/8741143/robots-falling-down-during-darpa-robotics-challeng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pub-tools-public-publication-data/pdf/45530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usdatavault.com/library/Building-Trust-in-a-Cloudy-Sky.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ws.amazon.com/whitepapers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gwww/s3-leak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greenelab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tsb.gov/news/press-releases/Pages/NR20180524.aspx" TargetMode="External"/><Relationship Id="rId2" Type="http://schemas.openxmlformats.org/officeDocument/2006/relationships/hyperlink" Target="https://medium.com/barnes-foundation/computer-vision-so-good-3f4162a35d3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etewarden.com/2018/05/28/why-you-need-to-improve-your-training-data-and-how-to-do-it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https://www.goodreads.com/author/show/4.Douglas_Adams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dreads.com/author/show/4.Douglas_Adam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xfordmartin.ox.ac.uk/downloads/academic/The_Future_of_Employment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ukeoakdenrayner.wordpress.com/2017/12/18/the-chestxray14-dataset-problems/" TargetMode="External"/><Relationship Id="rId5" Type="http://schemas.openxmlformats.org/officeDocument/2006/relationships/image" Target="../media/image6.tiff"/><Relationship Id="rId4" Type="http://schemas.openxmlformats.org/officeDocument/2006/relationships/hyperlink" Target="https://www.oxfordmartin.ox.ac.uk/downloads/academic/The_Future_of_Employment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code.net/2017/4/19/15364608/autonomous-self-driving-cars-impact-disruption-society-mobility" TargetMode="External"/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nvidia.com/training-self-driving-vehicles-challenge-scale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7F33F6-2737-6643-9610-72D33F1951CD}"/>
              </a:ext>
            </a:extLst>
          </p:cNvPr>
          <p:cNvSpPr txBox="1"/>
          <p:nvPr/>
        </p:nvSpPr>
        <p:spPr>
          <a:xfrm>
            <a:off x="1152938" y="203162"/>
            <a:ext cx="105257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4"/>
                </a:solidFill>
                <a:latin typeface="Fira Sans Heavy" panose="020B0503050000020004" pitchFamily="34" charset="0"/>
                <a:ea typeface="Fira Code" panose="020B0509050000020004" pitchFamily="49" charset="0"/>
              </a:rPr>
              <a:t> </a:t>
            </a:r>
            <a:r>
              <a:rPr lang="en-US" sz="6000" b="1" dirty="0">
                <a:solidFill>
                  <a:schemeClr val="accent1"/>
                </a:solidFill>
                <a:latin typeface="Fira Sans Heavy" panose="020B0503050000020004" pitchFamily="34" charset="0"/>
                <a:ea typeface="Fira Code" panose="020B0509050000020004" pitchFamily="49" charset="0"/>
              </a:rPr>
              <a:t>Sense</a:t>
            </a:r>
            <a:r>
              <a:rPr lang="en-US" sz="6000" b="1" dirty="0">
                <a:latin typeface="Fira Sans Heavy" panose="020B0503050000020004" pitchFamily="34" charset="0"/>
                <a:ea typeface="Fira Code" panose="020B0509050000020004" pitchFamily="49" charset="0"/>
              </a:rPr>
              <a:t> and </a:t>
            </a:r>
            <a:r>
              <a:rPr lang="en-US" sz="6000" b="1" dirty="0">
                <a:solidFill>
                  <a:schemeClr val="accent1"/>
                </a:solidFill>
                <a:latin typeface="Fira Sans Heavy" panose="020B0503050000020004" pitchFamily="34" charset="0"/>
                <a:ea typeface="Fira Code" panose="020B0509050000020004" pitchFamily="49" charset="0"/>
              </a:rPr>
              <a:t>Sensibility</a:t>
            </a:r>
            <a:r>
              <a:rPr lang="en-US" sz="6000" b="1" dirty="0">
                <a:latin typeface="Fira Sans Heavy" panose="020B0503050000020004" pitchFamily="34" charset="0"/>
                <a:ea typeface="Fira Code" panose="020B0509050000020004" pitchFamily="49" charset="0"/>
              </a:rPr>
              <a:t> in </a:t>
            </a:r>
          </a:p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Sans Heavy" panose="020B0503050000020004" pitchFamily="34" charset="0"/>
                <a:ea typeface="Fira Code" panose="020B0509050000020004" pitchFamily="49" charset="0"/>
              </a:rPr>
              <a:t>Data Science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CDBF8-8675-A54E-BC8C-D8BB74126BE7}"/>
              </a:ext>
            </a:extLst>
          </p:cNvPr>
          <p:cNvSpPr txBox="1"/>
          <p:nvPr/>
        </p:nvSpPr>
        <p:spPr>
          <a:xfrm>
            <a:off x="1651966" y="2304198"/>
            <a:ext cx="9065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Fira Sans" panose="020B0503050000020004" pitchFamily="34" charset="0"/>
                <a:ea typeface="Fira Code" panose="020B0509050000020004" pitchFamily="49" charset="0"/>
              </a:rPr>
              <a:t>Vicki Boykis | </a:t>
            </a:r>
            <a:r>
              <a:rPr lang="en-US" sz="3200" b="1" dirty="0" err="1">
                <a:latin typeface="Fira Sans" panose="020B0503050000020004" pitchFamily="34" charset="0"/>
                <a:ea typeface="Fira Code" panose="020B0509050000020004" pitchFamily="49" charset="0"/>
              </a:rPr>
              <a:t>CapTech</a:t>
            </a:r>
            <a:r>
              <a:rPr lang="en-US" sz="3200" b="1" dirty="0">
                <a:latin typeface="Fira Sans" panose="020B0503050000020004" pitchFamily="34" charset="0"/>
                <a:ea typeface="Fira Code" panose="020B0509050000020004" pitchFamily="49" charset="0"/>
              </a:rPr>
              <a:t> Consulting |     @</a:t>
            </a:r>
            <a:r>
              <a:rPr lang="en-US" sz="3200" b="1" dirty="0" err="1">
                <a:latin typeface="Fira Sans" panose="020B0503050000020004" pitchFamily="34" charset="0"/>
                <a:ea typeface="Fira Code" panose="020B0509050000020004" pitchFamily="49" charset="0"/>
              </a:rPr>
              <a:t>vboykis</a:t>
            </a:r>
            <a:endParaRPr lang="en-US" sz="3200" b="1" dirty="0">
              <a:latin typeface="Fira Sans" panose="020B0503050000020004" pitchFamily="34" charset="0"/>
              <a:ea typeface="Fira Code" panose="020B050905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5D8CBE-A88F-1241-A533-1326FE2FB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032" y="2888973"/>
            <a:ext cx="2450875" cy="31755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73544F-2CB5-4043-8DD6-6F0B05CEF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257" y="2401549"/>
            <a:ext cx="390071" cy="39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79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0E570-3BEF-094C-9B0F-60056FE3E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97847D-3142-C340-9DEB-E6F88013D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27" y="2131686"/>
            <a:ext cx="11180671" cy="26523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8968A-5EC9-6044-A980-2DEDA090D727}"/>
              </a:ext>
            </a:extLst>
          </p:cNvPr>
          <p:cNvSpPr txBox="1"/>
          <p:nvPr/>
        </p:nvSpPr>
        <p:spPr>
          <a:xfrm>
            <a:off x="2048671" y="5915353"/>
            <a:ext cx="7734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Source: </a:t>
            </a:r>
            <a:r>
              <a:rPr lang="en-US" sz="1400" dirty="0"/>
              <a:t>The future of employment: How susceptible are jobs to computerization?</a:t>
            </a:r>
            <a:br>
              <a:rPr lang="en-US" sz="1400" dirty="0"/>
            </a:br>
            <a:r>
              <a:rPr lang="en-US" sz="1400" dirty="0"/>
              <a:t>Frey and Osborne, 2013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3827E12-3DD4-D34D-9A9C-BC7639EF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7" y="336884"/>
            <a:ext cx="11357809" cy="135380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Reality: </a:t>
            </a:r>
            <a:r>
              <a:rPr lang="en-US" b="1" dirty="0">
                <a:latin typeface="Fira Sans Heavy" panose="020B0503050000020004" pitchFamily="34" charset="0"/>
              </a:rPr>
              <a:t>Humans still need to be in the loop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927D9D-A66D-AD48-B2EB-21C01F346162}"/>
              </a:ext>
            </a:extLst>
          </p:cNvPr>
          <p:cNvSpPr/>
          <p:nvPr/>
        </p:nvSpPr>
        <p:spPr>
          <a:xfrm>
            <a:off x="773826" y="3443901"/>
            <a:ext cx="11017119" cy="1022081"/>
          </a:xfrm>
          <a:prstGeom prst="rect">
            <a:avLst/>
          </a:prstGeom>
          <a:solidFill>
            <a:srgbClr val="FFFF00">
              <a:alpha val="1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330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02060-3F30-0F44-9127-459895120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BBCE256-A432-714F-BB98-6613A9B79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7" y="336884"/>
            <a:ext cx="11357809" cy="1353805"/>
          </a:xfrm>
        </p:spPr>
        <p:txBody>
          <a:bodyPr>
            <a:normAutofit/>
          </a:bodyPr>
          <a:lstStyle/>
          <a:p>
            <a:r>
              <a:rPr lang="en-US" sz="8000" b="1" dirty="0">
                <a:latin typeface="Fira Sans Heavy" panose="020B0503050000020004" pitchFamily="34" charset="0"/>
              </a:rPr>
              <a:t>Hype: Robots will kill us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597213-6CF2-9241-B40C-F04CE58DD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489" y="1554164"/>
            <a:ext cx="3896661" cy="51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15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02060-3F30-0F44-9127-459895120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BBCE256-A432-714F-BB98-6613A9B79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306" y="417095"/>
            <a:ext cx="11357809" cy="1353805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Reality: </a:t>
            </a:r>
            <a:r>
              <a:rPr lang="en-US" sz="5400" b="1" dirty="0">
                <a:latin typeface="Fira Sans Heavy" panose="020B0503050000020004" pitchFamily="34" charset="0"/>
              </a:rPr>
              <a:t>AGI is still a </a:t>
            </a:r>
            <a:r>
              <a:rPr lang="en-US" sz="5400" b="1" dirty="0">
                <a:latin typeface="Fira Sans Heavy" panose="020B0503050000020004" pitchFamily="34" charset="0"/>
                <a:hlinkClick r:id="rId3"/>
              </a:rPr>
              <a:t>long time away</a:t>
            </a:r>
            <a:endParaRPr lang="en-US" sz="5400" b="1" dirty="0">
              <a:latin typeface="Fira Sans Heavy" panose="020B05030500000200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0703B9-1DC2-AD48-BC20-599345791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431" y="1770900"/>
            <a:ext cx="8429777" cy="421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15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4B1EE6-8C9C-EA49-ADB3-0D2DC59E4EB5}"/>
              </a:ext>
            </a:extLst>
          </p:cNvPr>
          <p:cNvSpPr/>
          <p:nvPr/>
        </p:nvSpPr>
        <p:spPr>
          <a:xfrm>
            <a:off x="898357" y="2250396"/>
            <a:ext cx="10615863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4400" b="1" dirty="0">
                <a:latin typeface="Fira Sans ExtraBold" panose="020B0503050000020004" pitchFamily="34" charset="0"/>
              </a:rPr>
              <a:t>  Moving and keeping data in the cloud</a:t>
            </a:r>
            <a:br>
              <a:rPr lang="en-US" sz="4400" b="1" dirty="0">
                <a:latin typeface="Fira Sans ExtraBold" panose="020B0503050000020004" pitchFamily="34" charset="0"/>
              </a:rPr>
            </a:br>
            <a:endParaRPr lang="en-US" sz="4400" b="1" dirty="0">
              <a:latin typeface="Fira Sans ExtraBold" panose="020B05030500000200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4400" b="1" dirty="0">
                <a:latin typeface="Fira Sans ExtraBold" panose="020B0503050000020004" pitchFamily="34" charset="0"/>
              </a:rPr>
              <a:t> Security and data privacy</a:t>
            </a:r>
            <a:br>
              <a:rPr lang="en-US" sz="4400" b="1" dirty="0">
                <a:latin typeface="Fira Sans ExtraBold" panose="020B0503050000020004" pitchFamily="34" charset="0"/>
              </a:rPr>
            </a:br>
            <a:endParaRPr lang="en-US" sz="4400" b="1" dirty="0">
              <a:latin typeface="Fira Sans ExtraBold" panose="020B05030500000200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4400" b="1" dirty="0">
                <a:latin typeface="Fira Sans ExtraBold" panose="020B0503050000020004" pitchFamily="34" charset="0"/>
              </a:rPr>
              <a:t> Model intent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20A7D5-1D5D-164E-A7F2-CC73C7E65522}"/>
              </a:ext>
            </a:extLst>
          </p:cNvPr>
          <p:cNvSpPr txBox="1"/>
          <p:nvPr/>
        </p:nvSpPr>
        <p:spPr>
          <a:xfrm>
            <a:off x="1046568" y="479272"/>
            <a:ext cx="93490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Fira Sans Heavy" panose="020B0503050000020004" pitchFamily="34" charset="0"/>
                <a:ea typeface="Fira Code" panose="020B0509050000020004" pitchFamily="49" charset="0"/>
              </a:rPr>
              <a:t>       The real problems in data work 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49DE838-35FE-0749-925C-2A6C5E96A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980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1EB563F-99C4-9842-9E52-3C1FA19D4B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8649241"/>
              </p:ext>
            </p:extLst>
          </p:nvPr>
        </p:nvGraphicFramePr>
        <p:xfrm>
          <a:off x="593559" y="825895"/>
          <a:ext cx="10792522" cy="5395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533788-9CB6-7F4B-9318-BD408CC95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14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8B4D6A1-036A-D344-B19C-3CF34C6BD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559" y="-198782"/>
            <a:ext cx="11357809" cy="1353805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Fira Sans Heavy" panose="020B0503050000020004" pitchFamily="34" charset="0"/>
              </a:rPr>
              <a:t>What are people on the ground worried about?</a:t>
            </a:r>
          </a:p>
        </p:txBody>
      </p:sp>
    </p:spTree>
    <p:extLst>
      <p:ext uri="{BB962C8B-B14F-4D97-AF65-F5344CB8AC3E}">
        <p14:creationId xmlns:p14="http://schemas.microsoft.com/office/powerpoint/2010/main" val="810939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E0614-34AA-C649-B6C4-BACB6BB27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715" y="-251094"/>
            <a:ext cx="10700085" cy="500513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1" dirty="0">
              <a:latin typeface="Fira Sans Heavy" panose="020B0503050000020004" pitchFamily="34" charset="0"/>
            </a:endParaRPr>
          </a:p>
          <a:p>
            <a:pPr marL="0" indent="0">
              <a:buNone/>
            </a:pPr>
            <a:r>
              <a:rPr lang="en-US" sz="3200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Problem: </a:t>
            </a:r>
            <a:r>
              <a:rPr lang="en-US" sz="3200" b="1" dirty="0">
                <a:latin typeface="Fira Sans Heavy" panose="020B0503050000020004" pitchFamily="34" charset="0"/>
              </a:rPr>
              <a:t>You are a large, traditional book retailer.  You’ve been doing well in brick and mortar sales and ok your website but now you need to compete against </a:t>
            </a:r>
          </a:p>
          <a:p>
            <a:pPr marL="0" indent="0" algn="just">
              <a:buNone/>
            </a:pPr>
            <a:endParaRPr lang="en-US" sz="3600" b="1" dirty="0">
              <a:latin typeface="Fira Sans Heavy" panose="020B05030500000200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CAB764-93E1-8B42-AE28-F01B9C239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C91E82-4DC3-374F-8112-DF2AAAD9C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819" y="1980924"/>
            <a:ext cx="6111282" cy="457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7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3B6CEC-E93B-5648-8B24-57245BCEB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16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44A3EF-5370-4A42-8B3B-25F8C21D0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242" y="1254113"/>
            <a:ext cx="7001881" cy="52847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AE87EFF-E2B3-C04D-9732-E713A6728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0" y="152854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Your website</a:t>
            </a:r>
            <a:endParaRPr lang="en-US" b="1" dirty="0">
              <a:latin typeface="Fira Sans Heavy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578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79EDA-18B4-3341-B660-630C72343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Tech Problem: </a:t>
            </a:r>
            <a:r>
              <a:rPr lang="en-US" b="1" dirty="0">
                <a:latin typeface="Fira Sans Heavy" panose="020B0503050000020004" pitchFamily="34" charset="0"/>
              </a:rPr>
              <a:t>You have a web app built on-</a:t>
            </a:r>
            <a:r>
              <a:rPr lang="en-US" b="1" dirty="0" err="1">
                <a:latin typeface="Fira Sans Heavy" panose="020B0503050000020004" pitchFamily="34" charset="0"/>
              </a:rPr>
              <a:t>prem</a:t>
            </a:r>
            <a:r>
              <a:rPr lang="en-US" b="1" dirty="0">
                <a:latin typeface="Fira Sans Heavy" panose="020B0503050000020004" pitchFamily="34" charset="0"/>
              </a:rPr>
              <a:t> and no recommendations.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3BC41-BC72-E04F-BA9E-4EB11E180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040630-72E7-3941-BE54-6E5DBA26F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724" y="1690688"/>
            <a:ext cx="5566876" cy="5106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3320B3-BEB9-CD4E-929E-8DC55BBCDE59}"/>
              </a:ext>
            </a:extLst>
          </p:cNvPr>
          <p:cNvSpPr txBox="1"/>
          <p:nvPr/>
        </p:nvSpPr>
        <p:spPr>
          <a:xfrm>
            <a:off x="3975652" y="5009321"/>
            <a:ext cx="1079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Inventory</a:t>
            </a:r>
          </a:p>
        </p:txBody>
      </p:sp>
    </p:spTree>
    <p:extLst>
      <p:ext uri="{BB962C8B-B14F-4D97-AF65-F5344CB8AC3E}">
        <p14:creationId xmlns:p14="http://schemas.microsoft.com/office/powerpoint/2010/main" val="1189166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CAB764-93E1-8B42-AE28-F01B9C239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95E427-E162-1A43-BDBC-6D692717BFC2}"/>
              </a:ext>
            </a:extLst>
          </p:cNvPr>
          <p:cNvSpPr/>
          <p:nvPr/>
        </p:nvSpPr>
        <p:spPr>
          <a:xfrm>
            <a:off x="1729469" y="289000"/>
            <a:ext cx="861966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Solution: </a:t>
            </a:r>
            <a:r>
              <a:rPr lang="en-US" sz="6000" b="1" dirty="0">
                <a:solidFill>
                  <a:schemeClr val="accent1"/>
                </a:solidFill>
                <a:latin typeface="Fira Sans Heavy" panose="020B0503050000020004" pitchFamily="34" charset="0"/>
                <a:hlinkClick r:id="rId3"/>
              </a:rPr>
              <a:t>Deep Learning</a:t>
            </a:r>
            <a:endParaRPr lang="en-US" sz="6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61A1AF-2602-E246-8E58-7A84AA015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742" y="1161957"/>
            <a:ext cx="6161174" cy="519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37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2428699-83D0-C540-9DD9-3F9768F22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990" y="1337434"/>
            <a:ext cx="7180717" cy="520147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3B6CEC-E93B-5648-8B24-57245BCEB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19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865446-73FF-724A-A3D3-F5655B92354A}"/>
              </a:ext>
            </a:extLst>
          </p:cNvPr>
          <p:cNvSpPr/>
          <p:nvPr/>
        </p:nvSpPr>
        <p:spPr>
          <a:xfrm>
            <a:off x="6494683" y="2345635"/>
            <a:ext cx="1955490" cy="3730990"/>
          </a:xfrm>
          <a:prstGeom prst="rect">
            <a:avLst/>
          </a:prstGeom>
          <a:solidFill>
            <a:schemeClr val="accent4">
              <a:alpha val="3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8707C0-FEE8-9C4D-BDD0-9E31B74D9D9E}"/>
              </a:ext>
            </a:extLst>
          </p:cNvPr>
          <p:cNvSpPr txBox="1"/>
          <p:nvPr/>
        </p:nvSpPr>
        <p:spPr>
          <a:xfrm>
            <a:off x="5726057" y="229533"/>
            <a:ext cx="62345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chemeClr val="accent2">
                    <a:lumMod val="75000"/>
                  </a:schemeClr>
                </a:solidFill>
                <a:latin typeface="Fira Sans" panose="020B0503050000020004" pitchFamily="34" charset="0"/>
              </a:rPr>
              <a:t>A.I.-based sorting hat for </a:t>
            </a:r>
          </a:p>
          <a:p>
            <a:r>
              <a:rPr lang="en-US" sz="2800" b="1" i="1" dirty="0">
                <a:solidFill>
                  <a:schemeClr val="accent2">
                    <a:lumMod val="75000"/>
                  </a:schemeClr>
                </a:solidFill>
                <a:latin typeface="Fira Sans" panose="020B0503050000020004" pitchFamily="34" charset="0"/>
              </a:rPr>
              <a:t> your book preferences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90F554E-D83C-7E44-B459-3DBB5D502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997" y="58632"/>
            <a:ext cx="4244060" cy="103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45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A543446-791E-A743-91B8-6F6426EF3E24}"/>
              </a:ext>
            </a:extLst>
          </p:cNvPr>
          <p:cNvSpPr txBox="1"/>
          <p:nvPr/>
        </p:nvSpPr>
        <p:spPr>
          <a:xfrm>
            <a:off x="856104" y="1393429"/>
            <a:ext cx="10497695" cy="4537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4000" dirty="0">
                <a:solidFill>
                  <a:schemeClr val="accent1"/>
                </a:solidFill>
                <a:latin typeface="Fira Sans Medium" panose="020B0503050000020004" pitchFamily="34" charset="0"/>
                <a:ea typeface="Fira Code" panose="020B0509050000020004" pitchFamily="49" charset="0"/>
                <a:cs typeface="Verdana" panose="020B0604030504040204" pitchFamily="34" charset="0"/>
              </a:rPr>
              <a:t>{</a:t>
            </a:r>
            <a:r>
              <a:rPr lang="en-US" sz="4000" dirty="0">
                <a:latin typeface="Fira Sans Medium" panose="020B0503050000020004" pitchFamily="34" charset="0"/>
                <a:ea typeface="Fira Code" panose="020B0509050000020004" pitchFamily="49" charset="0"/>
                <a:cs typeface="Verdana" panose="020B0604030504040204" pitchFamily="34" charset="0"/>
              </a:rPr>
              <a:t> </a:t>
            </a:r>
            <a:r>
              <a:rPr lang="en-US" sz="3200" dirty="0">
                <a:latin typeface="Fira Sans Medium" panose="020B0503050000020004" pitchFamily="34" charset="0"/>
                <a:ea typeface="Fira Code" panose="020B0509050000020004" pitchFamily="49" charset="0"/>
                <a:cs typeface="Verdana" panose="020B0604030504040204" pitchFamily="34" charset="0"/>
              </a:rPr>
              <a:t> "At":  "                      "</a:t>
            </a:r>
          </a:p>
          <a:p>
            <a:pPr lvl="2">
              <a:lnSpc>
                <a:spcPct val="150000"/>
              </a:lnSpc>
            </a:pPr>
            <a:r>
              <a:rPr lang="en-US" sz="3200" dirty="0">
                <a:latin typeface="Fira Sans Medium" panose="020B0503050000020004" pitchFamily="34" charset="0"/>
                <a:ea typeface="Fira Code" panose="020B0509050000020004" pitchFamily="49" charset="0"/>
                <a:cs typeface="Verdana" panose="020B0604030504040204" pitchFamily="34" charset="0"/>
              </a:rPr>
              <a:t>"Data Science": ["Python", "R"],</a:t>
            </a:r>
          </a:p>
          <a:p>
            <a:pPr lvl="2">
              <a:lnSpc>
                <a:spcPct val="150000"/>
              </a:lnSpc>
            </a:pPr>
            <a:r>
              <a:rPr lang="en-US" sz="3200" dirty="0">
                <a:latin typeface="Fira Sans Medium" panose="020B0503050000020004" pitchFamily="34" charset="0"/>
                <a:ea typeface="Fira Code" panose="020B0509050000020004" pitchFamily="49" charset="0"/>
                <a:cs typeface="Verdana" panose="020B0604030504040204" pitchFamily="34" charset="0"/>
              </a:rPr>
              <a:t> "Data Engineering": ["AWS", "Spark"],</a:t>
            </a:r>
          </a:p>
          <a:p>
            <a:pPr lvl="2">
              <a:lnSpc>
                <a:spcPct val="150000"/>
              </a:lnSpc>
            </a:pPr>
            <a:r>
              <a:rPr lang="en-US" sz="3200" dirty="0">
                <a:latin typeface="Fira Sans Medium" panose="020B0503050000020004" pitchFamily="34" charset="0"/>
                <a:ea typeface="Fira Code" panose="020B0509050000020004" pitchFamily="49" charset="0"/>
                <a:cs typeface="Verdana" panose="020B0604030504040204" pitchFamily="34" charset="0"/>
              </a:rPr>
              <a:t> "Industries": ["Retail", "International Trade", </a:t>
            </a:r>
          </a:p>
          <a:p>
            <a:pPr lvl="2">
              <a:lnSpc>
                <a:spcPct val="150000"/>
              </a:lnSpc>
            </a:pPr>
            <a:r>
              <a:rPr lang="en-US" sz="3200" dirty="0">
                <a:latin typeface="Fira Sans Medium" panose="020B0503050000020004" pitchFamily="34" charset="0"/>
                <a:ea typeface="Fira Code" panose="020B0509050000020004" pitchFamily="49" charset="0"/>
                <a:cs typeface="Verdana" panose="020B0604030504040204" pitchFamily="34" charset="0"/>
              </a:rPr>
              <a:t>                  "Telecom", "Healthcare”, "Finance"] </a:t>
            </a:r>
            <a:r>
              <a:rPr lang="en-US" sz="4000" dirty="0">
                <a:solidFill>
                  <a:schemeClr val="accent1"/>
                </a:solidFill>
                <a:latin typeface="Fira Sans Medium" panose="020B0503050000020004" pitchFamily="34" charset="0"/>
                <a:ea typeface="Fira Code" panose="020B0509050000020004" pitchFamily="49" charset="0"/>
                <a:cs typeface="Verdana" panose="020B0604030504040204" pitchFamily="34" charset="0"/>
              </a:rPr>
              <a:t>}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Fira Sans Book" panose="020B05030500000200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CDDA64-C3CC-1442-B585-4F456EE0925D}"/>
              </a:ext>
            </a:extLst>
          </p:cNvPr>
          <p:cNvSpPr txBox="1"/>
          <p:nvPr/>
        </p:nvSpPr>
        <p:spPr>
          <a:xfrm>
            <a:off x="3874836" y="341258"/>
            <a:ext cx="31774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atin typeface="Fira Sans Heavy" panose="020B0503050000020004" pitchFamily="34" charset="0"/>
                <a:ea typeface="Fira Code" panose="020B0509050000020004" pitchFamily="49" charset="0"/>
              </a:rPr>
              <a:t>About Me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DF1B67A-DEB4-2D4A-87BB-69FFD8092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2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67D752-F57B-FA46-A1EF-BFD3441F3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389" y="1616529"/>
            <a:ext cx="2633253" cy="66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2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A6138-5F56-3940-A4F1-4542E6304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/>
          <a:lstStyle/>
          <a:p>
            <a:fld id="{2E8D7D8E-3070-6A4D-979D-582DB1FF6504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AD8C75-1991-B94A-84B3-DC73EAC0B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560" y="1737312"/>
            <a:ext cx="7544793" cy="5120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A4F1369-4702-1343-A847-A6E4A5162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09" y="198783"/>
            <a:ext cx="11834191" cy="1295947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Solution: </a:t>
            </a:r>
            <a:r>
              <a:rPr lang="en-US" sz="3200" b="1" dirty="0">
                <a:latin typeface="Fira Sans Heavy" panose="020B0503050000020004" pitchFamily="34" charset="0"/>
              </a:rPr>
              <a:t>A scalable cloud-based application that interfaces with your existing web app to offer personalized recommendations using neural nets.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46005C-BEC0-8641-81A8-4243F9D369E3}"/>
              </a:ext>
            </a:extLst>
          </p:cNvPr>
          <p:cNvSpPr txBox="1"/>
          <p:nvPr/>
        </p:nvSpPr>
        <p:spPr>
          <a:xfrm>
            <a:off x="2319130" y="4412973"/>
            <a:ext cx="1079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Inventory</a:t>
            </a:r>
          </a:p>
        </p:txBody>
      </p:sp>
    </p:spTree>
    <p:extLst>
      <p:ext uri="{BB962C8B-B14F-4D97-AF65-F5344CB8AC3E}">
        <p14:creationId xmlns:p14="http://schemas.microsoft.com/office/powerpoint/2010/main" val="3148359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AE90A-EA12-5A4E-9F48-104DC555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E03A08-3A5A-4342-8FEB-25D2C9DFD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47" y="1169842"/>
            <a:ext cx="8179745" cy="555163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CFA73EB-39EE-394C-930B-EEDDB63E28BC}"/>
              </a:ext>
            </a:extLst>
          </p:cNvPr>
          <p:cNvSpPr/>
          <p:nvPr/>
        </p:nvSpPr>
        <p:spPr>
          <a:xfrm>
            <a:off x="7341303" y="4602756"/>
            <a:ext cx="895325" cy="717588"/>
          </a:xfrm>
          <a:prstGeom prst="ellipse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0991C64-5C93-4F48-BB55-18B01C59136B}"/>
              </a:ext>
            </a:extLst>
          </p:cNvPr>
          <p:cNvSpPr/>
          <p:nvPr/>
        </p:nvSpPr>
        <p:spPr>
          <a:xfrm>
            <a:off x="3238064" y="4763509"/>
            <a:ext cx="895325" cy="717588"/>
          </a:xfrm>
          <a:prstGeom prst="ellipse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329CCC4-AA78-4749-881C-E10D30741247}"/>
              </a:ext>
            </a:extLst>
          </p:cNvPr>
          <p:cNvSpPr/>
          <p:nvPr/>
        </p:nvSpPr>
        <p:spPr>
          <a:xfrm>
            <a:off x="7157936" y="2608183"/>
            <a:ext cx="819874" cy="837381"/>
          </a:xfrm>
          <a:prstGeom prst="ellipse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160C1B-B14A-5D43-8B43-89D76C2E1F77}"/>
              </a:ext>
            </a:extLst>
          </p:cNvPr>
          <p:cNvSpPr/>
          <p:nvPr/>
        </p:nvSpPr>
        <p:spPr>
          <a:xfrm>
            <a:off x="963102" y="130768"/>
            <a:ext cx="9930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atin typeface="Fira Sans Heavy" panose="020B0503050000020004" pitchFamily="34" charset="0"/>
              </a:rPr>
              <a:t>You have three new problems to think about.  </a:t>
            </a:r>
            <a:endParaRPr lang="en-US" sz="3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604ECC-86D2-1A4A-9E01-D229EC60FDDB}"/>
              </a:ext>
            </a:extLst>
          </p:cNvPr>
          <p:cNvSpPr/>
          <p:nvPr/>
        </p:nvSpPr>
        <p:spPr>
          <a:xfrm>
            <a:off x="7788965" y="1333429"/>
            <a:ext cx="106158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latin typeface="Fira Sans ExtraBold" panose="020B0503050000020004" pitchFamily="34" charset="0"/>
              </a:rPr>
              <a:t> Moving data to the cloud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latin typeface="Fira Sans ExtraBold" panose="020B0503050000020004" pitchFamily="34" charset="0"/>
              </a:rPr>
              <a:t> Security and data privacy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latin typeface="Fira Sans ExtraBold" panose="020B0503050000020004" pitchFamily="34" charset="0"/>
              </a:rPr>
              <a:t> Model interpretability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7411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05AB9-85CB-8743-BC0C-C34246ACF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0BB800F-D620-BD4D-B6A6-E03C5D2B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Problem: </a:t>
            </a:r>
            <a:r>
              <a:rPr lang="en-US" b="1" dirty="0">
                <a:latin typeface="Fira Sans Heavy" panose="020B0503050000020004" pitchFamily="34" charset="0"/>
              </a:rPr>
              <a:t>Moving data to the cloud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A3B01D7-6614-5A45-B96D-CC59E1F61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2997"/>
            <a:ext cx="10515600" cy="4351338"/>
          </a:xfrm>
        </p:spPr>
        <p:txBody>
          <a:bodyPr>
            <a:normAutofit fontScale="62500" lnSpcReduction="20000"/>
          </a:bodyPr>
          <a:lstStyle/>
          <a:p>
            <a:r>
              <a:rPr lang="en-US" sz="4800" dirty="0"/>
              <a:t>Planning a migration takes time. </a:t>
            </a:r>
            <a:r>
              <a:rPr lang="en-US" sz="4800" dirty="0">
                <a:hlinkClick r:id="rId3"/>
              </a:rPr>
              <a:t>15 months</a:t>
            </a:r>
            <a:r>
              <a:rPr lang="en-US" sz="4800" dirty="0"/>
              <a:t> from initialization phase to 80% of a budget being cloud spending. </a:t>
            </a:r>
          </a:p>
          <a:p>
            <a:r>
              <a:rPr lang="en-US" sz="5100" dirty="0"/>
              <a:t>Considerations</a:t>
            </a:r>
          </a:p>
          <a:p>
            <a:pPr lvl="1"/>
            <a:r>
              <a:rPr lang="en-US" sz="5100" dirty="0"/>
              <a:t> Picking tooling</a:t>
            </a:r>
          </a:p>
          <a:p>
            <a:pPr lvl="1"/>
            <a:r>
              <a:rPr lang="en-US" sz="5100" dirty="0"/>
              <a:t> Configuring infrastructure and permissions</a:t>
            </a:r>
          </a:p>
          <a:p>
            <a:pPr lvl="1"/>
            <a:r>
              <a:rPr lang="en-US" sz="4500" dirty="0"/>
              <a:t> Stakeholder buy-in</a:t>
            </a:r>
          </a:p>
          <a:p>
            <a:pPr lvl="1"/>
            <a:r>
              <a:rPr lang="en-US" sz="5100" dirty="0"/>
              <a:t> Schema migration</a:t>
            </a:r>
          </a:p>
          <a:p>
            <a:pPr lvl="1"/>
            <a:r>
              <a:rPr lang="en-US" sz="5100" dirty="0"/>
              <a:t> Metadata migration</a:t>
            </a:r>
          </a:p>
          <a:p>
            <a:pPr lvl="1"/>
            <a:r>
              <a:rPr lang="en-US" sz="5100" dirty="0"/>
              <a:t> Estimating costs</a:t>
            </a:r>
          </a:p>
          <a:p>
            <a:pPr lvl="1"/>
            <a:r>
              <a:rPr lang="en-US" sz="5100" dirty="0"/>
              <a:t> Finding cloud-native talent</a:t>
            </a:r>
          </a:p>
        </p:txBody>
      </p:sp>
    </p:spTree>
    <p:extLst>
      <p:ext uri="{BB962C8B-B14F-4D97-AF65-F5344CB8AC3E}">
        <p14:creationId xmlns:p14="http://schemas.microsoft.com/office/powerpoint/2010/main" val="8172666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05AB9-85CB-8743-BC0C-C34246ACF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0BB800F-D620-BD4D-B6A6-E03C5D2B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2114" y="142504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latin typeface="Fira Sans Heavy" panose="020B0503050000020004" pitchFamily="34" charset="0"/>
              </a:rPr>
              <a:t>Moving to the cloud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D9AB0A0-62A7-2D4F-80C0-761BD4456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05" y="2050893"/>
            <a:ext cx="5549348" cy="43115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“I need to blend data from Postgres and Oracle and move into the cloud.”</a:t>
            </a:r>
            <a:endParaRPr lang="en-US" sz="4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4E0409-ACAD-F041-B35B-C1D55373F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219" y="238756"/>
            <a:ext cx="3651919" cy="8894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1F5358-2170-2646-903B-A243266F5423}"/>
              </a:ext>
            </a:extLst>
          </p:cNvPr>
          <p:cNvSpPr txBox="1">
            <a:spLocks/>
          </p:cNvSpPr>
          <p:nvPr/>
        </p:nvSpPr>
        <p:spPr>
          <a:xfrm>
            <a:off x="6202018" y="2044820"/>
            <a:ext cx="5549348" cy="4311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13F36A-7305-8F4F-8BB0-3CB0869723EB}"/>
              </a:ext>
            </a:extLst>
          </p:cNvPr>
          <p:cNvSpPr/>
          <p:nvPr/>
        </p:nvSpPr>
        <p:spPr>
          <a:xfrm>
            <a:off x="2664159" y="1512613"/>
            <a:ext cx="1083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Problem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F26FC4-ABBF-1D46-8556-384D8FBF8E07}"/>
              </a:ext>
            </a:extLst>
          </p:cNvPr>
          <p:cNvSpPr/>
          <p:nvPr/>
        </p:nvSpPr>
        <p:spPr>
          <a:xfrm>
            <a:off x="8143933" y="1395571"/>
            <a:ext cx="1080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Solution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4DE0501-4389-B14F-9706-7C4DB1794391}"/>
              </a:ext>
            </a:extLst>
          </p:cNvPr>
          <p:cNvSpPr txBox="1">
            <a:spLocks/>
          </p:cNvSpPr>
          <p:nvPr/>
        </p:nvSpPr>
        <p:spPr>
          <a:xfrm>
            <a:off x="6109253" y="1933851"/>
            <a:ext cx="5549348" cy="431153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 Study </a:t>
            </a:r>
            <a:r>
              <a:rPr lang="en-US" sz="4800" dirty="0">
                <a:hlinkClick r:id="rId4"/>
              </a:rPr>
              <a:t>cloud-native architectures </a:t>
            </a:r>
            <a:r>
              <a:rPr lang="en-US" sz="4800" dirty="0"/>
              <a:t>to leverage the strengths: </a:t>
            </a:r>
          </a:p>
          <a:p>
            <a:pPr lvl="1"/>
            <a:r>
              <a:rPr lang="en-US" sz="4400" dirty="0"/>
              <a:t>Disposable resources</a:t>
            </a:r>
          </a:p>
          <a:p>
            <a:pPr lvl="1"/>
            <a:r>
              <a:rPr lang="en-US" sz="4400" dirty="0"/>
              <a:t>Multiple ways of imports</a:t>
            </a:r>
          </a:p>
          <a:p>
            <a:r>
              <a:rPr lang="en-US" sz="4800" dirty="0"/>
              <a:t> Use available metadata management solutions like Glue</a:t>
            </a:r>
          </a:p>
          <a:p>
            <a:r>
              <a:rPr lang="en-US" sz="4800" dirty="0"/>
              <a:t>Allow end users to be able to manage data inputs</a:t>
            </a:r>
          </a:p>
          <a:p>
            <a:r>
              <a:rPr lang="en-US" sz="4800" dirty="0"/>
              <a:t>Increase cloud literacy across the organization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301802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37E8B-18A4-AE47-AB66-36FE84BE9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5533515-3334-3747-B599-1ED128E93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US" sz="4000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Problem: </a:t>
            </a:r>
            <a:r>
              <a:rPr lang="en-US" sz="4000" b="1" dirty="0">
                <a:latin typeface="Fira Sans Heavy" panose="020B0503050000020004" pitchFamily="34" charset="0"/>
              </a:rPr>
              <a:t>Data security and privacy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2806FE-D243-734A-B5A8-7D4DCC32F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0748"/>
            <a:ext cx="10515600" cy="4714007"/>
          </a:xfrm>
        </p:spPr>
        <p:txBody>
          <a:bodyPr>
            <a:normAutofit lnSpcReduction="10000"/>
          </a:bodyPr>
          <a:lstStyle/>
          <a:p>
            <a:r>
              <a:rPr lang="en-US" sz="4800" dirty="0"/>
              <a:t>Responsibility for security doesn’t end </a:t>
            </a:r>
            <a:r>
              <a:rPr lang="en-US" sz="4800" dirty="0">
                <a:hlinkClick r:id="rId3"/>
              </a:rPr>
              <a:t>where the cloud begins </a:t>
            </a:r>
            <a:endParaRPr lang="en-US" sz="4800" dirty="0"/>
          </a:p>
          <a:p>
            <a:pPr lvl="1"/>
            <a:r>
              <a:rPr lang="en-US" sz="3600" dirty="0"/>
              <a:t>Alteryx as a partner of Experian revealed financial info of 123 million American households</a:t>
            </a:r>
          </a:p>
          <a:p>
            <a:r>
              <a:rPr lang="en-US" sz="4800" dirty="0"/>
              <a:t>Data breaches</a:t>
            </a:r>
          </a:p>
          <a:p>
            <a:pPr lvl="1"/>
            <a:r>
              <a:rPr lang="en-US" sz="4400" dirty="0"/>
              <a:t> Equifax data breach</a:t>
            </a:r>
          </a:p>
          <a:p>
            <a:r>
              <a:rPr lang="en-US" sz="5200" dirty="0"/>
              <a:t>GDPR</a:t>
            </a:r>
            <a:endParaRPr lang="en-US" sz="4800" dirty="0"/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82107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05AB9-85CB-8743-BC0C-C34246ACF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0BB800F-D620-BD4D-B6A6-E03C5D2B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834" y="254674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latin typeface="Fira Sans Heavy" panose="020B0503050000020004" pitchFamily="34" charset="0"/>
              </a:rPr>
              <a:t>Data security and privacy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D9AB0A0-62A7-2D4F-80C0-761BD4456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05" y="2050893"/>
            <a:ext cx="5549348" cy="43115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“We don’t want to have our user data compromised. 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4E0409-ACAD-F041-B35B-C1D55373F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79" y="311042"/>
            <a:ext cx="3651919" cy="8894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1F5358-2170-2646-903B-A243266F5423}"/>
              </a:ext>
            </a:extLst>
          </p:cNvPr>
          <p:cNvSpPr txBox="1">
            <a:spLocks/>
          </p:cNvSpPr>
          <p:nvPr/>
        </p:nvSpPr>
        <p:spPr>
          <a:xfrm>
            <a:off x="6202018" y="2044820"/>
            <a:ext cx="5549348" cy="431153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 The less data you store, the easier it can be</a:t>
            </a:r>
          </a:p>
          <a:p>
            <a:pPr lvl="1"/>
            <a:r>
              <a:rPr lang="en-US" sz="4400" dirty="0"/>
              <a:t>Keep windows of history, then send to cold storage</a:t>
            </a:r>
          </a:p>
          <a:p>
            <a:r>
              <a:rPr lang="en-US" sz="4800" dirty="0"/>
              <a:t>Differential privacy</a:t>
            </a:r>
          </a:p>
          <a:p>
            <a:pPr lvl="1"/>
            <a:r>
              <a:rPr lang="en-US" sz="4400" dirty="0"/>
              <a:t>Adding noise to a sample of usage patterns</a:t>
            </a:r>
          </a:p>
          <a:p>
            <a:r>
              <a:rPr lang="en-US" sz="4800" dirty="0"/>
              <a:t>Synthetic data creation</a:t>
            </a:r>
          </a:p>
          <a:p>
            <a:pPr lvl="1"/>
            <a:r>
              <a:rPr lang="en-US" sz="4400" dirty="0">
                <a:hlinkClick r:id="rId4"/>
              </a:rPr>
              <a:t> GANs</a:t>
            </a:r>
            <a:endParaRPr lang="en-US" sz="4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13F36A-7305-8F4F-8BB0-3CB0869723EB}"/>
              </a:ext>
            </a:extLst>
          </p:cNvPr>
          <p:cNvSpPr/>
          <p:nvPr/>
        </p:nvSpPr>
        <p:spPr>
          <a:xfrm>
            <a:off x="2664159" y="1512613"/>
            <a:ext cx="1083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Problem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F26FC4-ABBF-1D46-8556-384D8FBF8E07}"/>
              </a:ext>
            </a:extLst>
          </p:cNvPr>
          <p:cNvSpPr/>
          <p:nvPr/>
        </p:nvSpPr>
        <p:spPr>
          <a:xfrm>
            <a:off x="8143933" y="1395571"/>
            <a:ext cx="1080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272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37E8B-18A4-AE47-AB66-36FE84BE9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5533515-3334-3747-B599-1ED128E93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Problem: </a:t>
            </a:r>
            <a:r>
              <a:rPr lang="en-US" b="1" dirty="0">
                <a:latin typeface="Fira Sans Heavy" panose="020B0503050000020004" pitchFamily="34" charset="0"/>
              </a:rPr>
              <a:t>Having neural nets make decisions like humans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3B56427-FE19-BC4D-824D-8F2A793F9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1809"/>
            <a:ext cx="7272130" cy="4342946"/>
          </a:xfrm>
        </p:spPr>
        <p:txBody>
          <a:bodyPr>
            <a:normAutofit fontScale="77500" lnSpcReduction="20000"/>
          </a:bodyPr>
          <a:lstStyle/>
          <a:p>
            <a:r>
              <a:rPr lang="en-US" sz="4800" dirty="0"/>
              <a:t>The </a:t>
            </a:r>
            <a:r>
              <a:rPr lang="en-US" sz="4800" dirty="0">
                <a:hlinkClick r:id="rId2"/>
              </a:rPr>
              <a:t>Barnes Foundation model</a:t>
            </a:r>
            <a:endParaRPr lang="en-US" sz="4800" dirty="0"/>
          </a:p>
          <a:p>
            <a:pPr marL="457200" lvl="1" indent="0">
              <a:buNone/>
            </a:pPr>
            <a:r>
              <a:rPr lang="en-US" sz="4400" dirty="0"/>
              <a:t>The algorithm led to recommendations of paintings that were similar</a:t>
            </a:r>
          </a:p>
          <a:p>
            <a:r>
              <a:rPr lang="en-US" sz="4800" dirty="0">
                <a:hlinkClick r:id="rId3"/>
              </a:rPr>
              <a:t>Self-driving cars</a:t>
            </a:r>
            <a:endParaRPr lang="en-US" sz="4800" dirty="0"/>
          </a:p>
          <a:p>
            <a:pPr marL="457200" lvl="1" indent="0">
              <a:buNone/>
            </a:pPr>
            <a:r>
              <a:rPr lang="en-US" sz="4400" dirty="0"/>
              <a:t>The Uber NSTF report showed that the car tried several times to classify the object before, finally stopping. Humans work differently. </a:t>
            </a:r>
          </a:p>
          <a:p>
            <a:pPr lvl="1"/>
            <a:endParaRPr lang="en-US" sz="4400" dirty="0"/>
          </a:p>
          <a:p>
            <a:pPr marL="0" indent="0">
              <a:buNone/>
            </a:pPr>
            <a:endParaRPr lang="en-US" sz="4800" dirty="0"/>
          </a:p>
          <a:p>
            <a:endParaRPr lang="en-US" sz="4800" dirty="0"/>
          </a:p>
          <a:p>
            <a:endParaRPr lang="en-US" sz="4400" dirty="0"/>
          </a:p>
          <a:p>
            <a:endParaRPr lang="en-US" sz="4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2C6AC7-6A7F-1F45-ACB4-63FBF58E7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0330" y="3850452"/>
            <a:ext cx="3832363" cy="23743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F1AC8F-3608-E340-8D43-02F846BB9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5174" y="1152198"/>
            <a:ext cx="3114051" cy="256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729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05AB9-85CB-8743-BC0C-C34246ACF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0BB800F-D620-BD4D-B6A6-E03C5D2B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970" y="191488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latin typeface="Fira Sans Heavy" panose="020B0503050000020004" pitchFamily="34" charset="0"/>
              </a:rPr>
              <a:t>Model Intent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D9AB0A0-62A7-2D4F-80C0-761BD4456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05" y="2050893"/>
            <a:ext cx="5549348" cy="4311530"/>
          </a:xfrm>
        </p:spPr>
        <p:txBody>
          <a:bodyPr>
            <a:normAutofit/>
          </a:bodyPr>
          <a:lstStyle/>
          <a:p>
            <a:r>
              <a:rPr lang="en-US" sz="4800" dirty="0"/>
              <a:t> “The model only recommends books in the same genre and we can’t figure out how to change that.”</a:t>
            </a:r>
            <a:endParaRPr lang="en-US" sz="4000" dirty="0"/>
          </a:p>
          <a:p>
            <a:endParaRPr lang="en-US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4E0409-ACAD-F041-B35B-C1D55373F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075" y="287740"/>
            <a:ext cx="3651919" cy="8894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1F5358-2170-2646-903B-A243266F5423}"/>
              </a:ext>
            </a:extLst>
          </p:cNvPr>
          <p:cNvSpPr txBox="1">
            <a:spLocks/>
          </p:cNvSpPr>
          <p:nvPr/>
        </p:nvSpPr>
        <p:spPr>
          <a:xfrm>
            <a:off x="6202018" y="2044820"/>
            <a:ext cx="5549348" cy="431153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 Get people involved earlier in the process</a:t>
            </a:r>
          </a:p>
          <a:p>
            <a:pPr lvl="1"/>
            <a:r>
              <a:rPr lang="en-US" sz="4400" dirty="0"/>
              <a:t>User testing</a:t>
            </a:r>
          </a:p>
          <a:p>
            <a:pPr lvl="1"/>
            <a:r>
              <a:rPr lang="en-US" sz="4400" dirty="0"/>
              <a:t>Data validation</a:t>
            </a:r>
          </a:p>
          <a:p>
            <a:r>
              <a:rPr lang="en-US" sz="4800" dirty="0">
                <a:hlinkClick r:id="rId4"/>
              </a:rPr>
              <a:t>Collecting a lot of varied training data</a:t>
            </a:r>
            <a:endParaRPr lang="en-US" sz="4800" dirty="0"/>
          </a:p>
          <a:p>
            <a:r>
              <a:rPr lang="en-US" sz="4800" dirty="0"/>
              <a:t>Use simpler models that are easier to interpret</a:t>
            </a:r>
          </a:p>
          <a:p>
            <a:pPr marL="0" indent="0">
              <a:buNone/>
            </a:pPr>
            <a:endParaRPr lang="en-US" sz="4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13F36A-7305-8F4F-8BB0-3CB0869723EB}"/>
              </a:ext>
            </a:extLst>
          </p:cNvPr>
          <p:cNvSpPr/>
          <p:nvPr/>
        </p:nvSpPr>
        <p:spPr>
          <a:xfrm>
            <a:off x="2664159" y="1512613"/>
            <a:ext cx="1083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Problem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F26FC4-ABBF-1D46-8556-384D8FBF8E07}"/>
              </a:ext>
            </a:extLst>
          </p:cNvPr>
          <p:cNvSpPr/>
          <p:nvPr/>
        </p:nvSpPr>
        <p:spPr>
          <a:xfrm>
            <a:off x="8143933" y="1395571"/>
            <a:ext cx="1080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078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37E8B-18A4-AE47-AB66-36FE84BE9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8BB32-1063-B14B-AE16-A0D786054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2757" y="83171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b="1" dirty="0">
                <a:latin typeface="Fira Sans Heavy" panose="020B0503050000020004" pitchFamily="34" charset="0"/>
              </a:rPr>
              <a:t>“It is a mistake to think you can solve any major problems just with potatoes.” </a:t>
            </a:r>
            <a:br>
              <a:rPr lang="en-US" sz="6000" b="1" dirty="0">
                <a:latin typeface="Fira Sans Heavy" panose="020B0503050000020004" pitchFamily="34" charset="0"/>
              </a:rPr>
            </a:br>
            <a:r>
              <a:rPr lang="en-US" sz="6000" b="1" dirty="0">
                <a:latin typeface="Fira Sans Heavy" panose="020B0503050000020004" pitchFamily="34" charset="0"/>
              </a:rPr>
              <a:t>― </a:t>
            </a:r>
            <a:r>
              <a:rPr lang="en-US" sz="6000" b="1" dirty="0">
                <a:latin typeface="Fira Sans Heavy" panose="020B0503050000020004" pitchFamily="34" charset="0"/>
                <a:hlinkClick r:id="rId2"/>
              </a:rPr>
              <a:t>Douglas Adams</a:t>
            </a:r>
            <a:endParaRPr lang="en-US" sz="6000" b="1" dirty="0">
              <a:latin typeface="Fira Sans Heavy" panose="020B05030500000200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719483-CDC5-EF44-9918-6F3560F1E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951" y="1886789"/>
            <a:ext cx="23241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596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2FD0F5-1A15-504C-9E05-BEA20BA52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29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6E29BB-F877-2B4B-8C85-22B107861A4F}"/>
              </a:ext>
            </a:extLst>
          </p:cNvPr>
          <p:cNvSpPr txBox="1"/>
          <p:nvPr/>
        </p:nvSpPr>
        <p:spPr>
          <a:xfrm>
            <a:off x="818996" y="800039"/>
            <a:ext cx="105348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4"/>
                </a:solidFill>
                <a:latin typeface="Fira Sans Heavy" panose="020B0503050000020004" pitchFamily="34" charset="0"/>
                <a:ea typeface="Fira Code" panose="020B0509050000020004" pitchFamily="49" charset="0"/>
              </a:rPr>
              <a:t>❤️ </a:t>
            </a:r>
            <a:r>
              <a:rPr lang="en-US" sz="6000" b="1" dirty="0">
                <a:solidFill>
                  <a:schemeClr val="accent1"/>
                </a:solidFill>
                <a:latin typeface="Fira Sans Heavy" panose="020B0503050000020004" pitchFamily="34" charset="0"/>
                <a:ea typeface="Fira Code" panose="020B0509050000020004" pitchFamily="49" charset="0"/>
              </a:rPr>
              <a:t>Thanks! </a:t>
            </a:r>
            <a:r>
              <a:rPr lang="en-US" sz="6000" b="1" dirty="0">
                <a:solidFill>
                  <a:schemeClr val="accent4"/>
                </a:solidFill>
                <a:latin typeface="Fira Sans Heavy" panose="020B0503050000020004" pitchFamily="34" charset="0"/>
                <a:ea typeface="Fira Code" panose="020B0509050000020004" pitchFamily="49" charset="0"/>
              </a:rPr>
              <a:t>❤️</a:t>
            </a:r>
            <a:endParaRPr lang="en-US" sz="6000" b="1" dirty="0">
              <a:latin typeface="Fira Sans Heavy" panose="020B0503050000020004" pitchFamily="34" charset="0"/>
              <a:ea typeface="Fira Code" panose="020B050905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62CE58-1BDB-9D47-BF94-CF074463C20F}"/>
              </a:ext>
            </a:extLst>
          </p:cNvPr>
          <p:cNvSpPr txBox="1"/>
          <p:nvPr/>
        </p:nvSpPr>
        <p:spPr>
          <a:xfrm>
            <a:off x="1891634" y="2121788"/>
            <a:ext cx="8613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Fira Sans" panose="020B0503050000020004" pitchFamily="34" charset="0"/>
                <a:ea typeface="Fira Code" panose="020B0509050000020004" pitchFamily="49" charset="0"/>
              </a:rPr>
              <a:t>Vicki Boykis | CapTech Consulting | @vboykis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CC5B842-7B3C-A046-A3BD-8405C83CE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960" y="2943680"/>
            <a:ext cx="2450875" cy="317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512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37E8B-18A4-AE47-AB66-36FE84BE9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8BB32-1063-B14B-AE16-A0D786054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593172"/>
            <a:ext cx="10580370" cy="576317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6500" b="1" dirty="0">
                <a:latin typeface="Fira Sans Heavy" panose="020B0503050000020004" pitchFamily="34" charset="0"/>
              </a:rPr>
              <a:t>“It is a mistake to think you can solve any major problems just with potatoes.”</a:t>
            </a:r>
            <a:r>
              <a:rPr lang="en-US" sz="6000" b="1" dirty="0">
                <a:latin typeface="Fira Sans Heavy" panose="020B0503050000020004" pitchFamily="34" charset="0"/>
              </a:rPr>
              <a:t> </a:t>
            </a:r>
            <a:br>
              <a:rPr lang="en-US" sz="6000" b="1" dirty="0">
                <a:latin typeface="Fira Sans Heavy" panose="020B0503050000020004" pitchFamily="34" charset="0"/>
              </a:rPr>
            </a:br>
            <a:br>
              <a:rPr lang="en-US" sz="6000" b="1" dirty="0">
                <a:latin typeface="Fira Sans Heavy" panose="020B0503050000020004" pitchFamily="34" charset="0"/>
              </a:rPr>
            </a:br>
            <a:r>
              <a:rPr lang="en-US" sz="6000" b="1" dirty="0">
                <a:latin typeface="Fira Sans Heavy" panose="020B0503050000020004" pitchFamily="34" charset="0"/>
                <a:hlinkClick r:id="rId3"/>
              </a:rPr>
              <a:t>Douglas Adams</a:t>
            </a:r>
            <a:r>
              <a:rPr lang="en-US" sz="6000" b="1" dirty="0">
                <a:latin typeface="Fira Sans Heavy" panose="020B0503050000020004" pitchFamily="34" charset="0"/>
              </a:rPr>
              <a:t> on the</a:t>
            </a:r>
            <a:br>
              <a:rPr lang="en-US" sz="6000" b="1" dirty="0">
                <a:latin typeface="Fira Sans Heavy" panose="020B0503050000020004" pitchFamily="34" charset="0"/>
              </a:rPr>
            </a:br>
            <a:endParaRPr lang="en-US" sz="6000" b="1" dirty="0">
              <a:latin typeface="Fira Sans Heavy" panose="020B05030500000200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EBE055-3D21-F141-9DAB-6FD617A32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8350" y="2061610"/>
            <a:ext cx="2324100" cy="2882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B5818A-8246-1048-9BBF-8C9542018E6C}"/>
              </a:ext>
            </a:extLst>
          </p:cNvPr>
          <p:cNvSpPr txBox="1"/>
          <p:nvPr/>
        </p:nvSpPr>
        <p:spPr>
          <a:xfrm>
            <a:off x="883920" y="5125367"/>
            <a:ext cx="10256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ole Survivor" panose="02000603000000000000" pitchFamily="2" charset="77"/>
              </a:rPr>
              <a:t>Silastic</a:t>
            </a:r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ole Survivor" panose="02000603000000000000" pitchFamily="2" charset="77"/>
              </a:rPr>
              <a:t> </a:t>
            </a:r>
            <a:r>
              <a:rPr lang="en-US" sz="60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ole Survivor" panose="02000603000000000000" pitchFamily="2" charset="77"/>
              </a:rPr>
              <a:t>Armorfiends</a:t>
            </a:r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ole Survivor" panose="02000603000000000000" pitchFamily="2" charset="77"/>
              </a:rPr>
              <a:t> of </a:t>
            </a:r>
            <a:r>
              <a:rPr lang="en-US" sz="60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ole Survivor" panose="02000603000000000000" pitchFamily="2" charset="77"/>
              </a:rPr>
              <a:t>Striterax</a:t>
            </a:r>
            <a:endParaRPr lang="en-US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Sole Survivor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90414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F7EAE-4164-184A-8203-ECF81579D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latin typeface="Fira Sans" panose="020B0503050000020004" pitchFamily="34" charset="0"/>
              </a:rPr>
              <a:t>1. Hyped data problems</a:t>
            </a:r>
          </a:p>
          <a:p>
            <a:pPr marL="0" indent="0">
              <a:buNone/>
            </a:pPr>
            <a:r>
              <a:rPr lang="en-US" sz="6000" dirty="0">
                <a:latin typeface="Fira Sans" panose="020B0503050000020004" pitchFamily="34" charset="0"/>
              </a:rPr>
              <a:t>2. Real data problems</a:t>
            </a:r>
          </a:p>
          <a:p>
            <a:pPr marL="0" indent="0">
              <a:buNone/>
            </a:pPr>
            <a:r>
              <a:rPr lang="en-US" sz="6000" dirty="0">
                <a:latin typeface="Fira Sans" panose="020B0503050000020004" pitchFamily="34" charset="0"/>
              </a:rPr>
              <a:t>3. How to solve real problems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A6D9EE2-F769-9640-A089-DD0D28FF2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228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A20A7D5-1D5D-164E-A7F2-CC73C7E65522}"/>
              </a:ext>
            </a:extLst>
          </p:cNvPr>
          <p:cNvSpPr txBox="1"/>
          <p:nvPr/>
        </p:nvSpPr>
        <p:spPr>
          <a:xfrm>
            <a:off x="383959" y="452768"/>
            <a:ext cx="11344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Fira Sans Medium" panose="020B0503050000020004" pitchFamily="34" charset="0"/>
                <a:ea typeface="Fira Code" panose="020B0509050000020004" pitchFamily="49" charset="0"/>
              </a:rPr>
              <a:t>Things we worry about but shouldn’t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49DE838-35FE-0749-925C-2A6C5E96A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480643-D9C9-2E4F-B837-82A9B4B5C9AB}"/>
              </a:ext>
            </a:extLst>
          </p:cNvPr>
          <p:cNvSpPr txBox="1"/>
          <p:nvPr/>
        </p:nvSpPr>
        <p:spPr>
          <a:xfrm>
            <a:off x="1041712" y="1755065"/>
            <a:ext cx="1002870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>
                <a:latin typeface="Fira Sans Book" panose="020B0503050000020004" pitchFamily="34" charset="0"/>
              </a:rPr>
              <a:t> Outsourcing of human jobs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>
                <a:latin typeface="Fira Sans Book" panose="020B0503050000020004" pitchFamily="34" charset="0"/>
              </a:rPr>
              <a:t> Self-driving cars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>
                <a:latin typeface="Fira Sans Book" panose="020B0503050000020004" pitchFamily="34" charset="0"/>
              </a:rPr>
              <a:t> Robots </a:t>
            </a:r>
            <a:endParaRPr lang="en-US" dirty="0"/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9E7D20-3A43-AA4C-AA5A-A72E9882FA5A}"/>
              </a:ext>
            </a:extLst>
          </p:cNvPr>
          <p:cNvSpPr/>
          <p:nvPr/>
        </p:nvSpPr>
        <p:spPr>
          <a:xfrm>
            <a:off x="781879" y="4940561"/>
            <a:ext cx="1106364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atin typeface="Fira Sans ExtraBold" panose="020B0503050000020004" pitchFamily="34" charset="0"/>
              </a:rPr>
              <a:t> </a:t>
            </a:r>
            <a:r>
              <a:rPr lang="en-US" sz="4400" b="1" dirty="0">
                <a:latin typeface="Fira Sans ExtraBold" panose="020B0503050000020004" pitchFamily="34" charset="0"/>
              </a:rPr>
              <a:t>The end of human-led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3216342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40965-76F0-884B-AD56-3FBCC514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7" y="336884"/>
            <a:ext cx="11357809" cy="135380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Hype: </a:t>
            </a:r>
            <a:r>
              <a:rPr lang="en-US" sz="3600" b="1" dirty="0">
                <a:latin typeface="Fira Sans Heavy" panose="020B0503050000020004" pitchFamily="34" charset="0"/>
              </a:rPr>
              <a:t>Outsourcing of jobs to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70E20-5256-4F4E-9A5E-0C99D617B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 “Over half of all jobs will be automated within 10-20 years”</a:t>
            </a:r>
            <a:br>
              <a:rPr lang="en-US" sz="4800" dirty="0"/>
            </a:br>
            <a:endParaRPr lang="en-US" sz="4800" dirty="0"/>
          </a:p>
          <a:p>
            <a:r>
              <a:rPr lang="en-US" sz="4800" dirty="0"/>
              <a:t> “It’s quite obvious that we should stop training radiologists” – Geoff Hinton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A1C2F2-E89A-A540-BD96-BEA4329F3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80F-316C-6143-BA8F-A7511088E3E7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BFE379-DEB9-2D46-A029-CDAC96C7A312}"/>
              </a:ext>
            </a:extLst>
          </p:cNvPr>
          <p:cNvSpPr txBox="1"/>
          <p:nvPr/>
        </p:nvSpPr>
        <p:spPr>
          <a:xfrm>
            <a:off x="2048671" y="5915353"/>
            <a:ext cx="7734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Source: </a:t>
            </a:r>
            <a:r>
              <a:rPr lang="en-US" sz="1400" dirty="0"/>
              <a:t>The future of employment: How susceptible are jobs to computerization?</a:t>
            </a:r>
            <a:br>
              <a:rPr lang="en-US" sz="1400" dirty="0"/>
            </a:br>
            <a:r>
              <a:rPr lang="en-US" sz="1400" dirty="0"/>
              <a:t>Frey and Osborne, 2013 </a:t>
            </a:r>
          </a:p>
        </p:txBody>
      </p:sp>
    </p:spTree>
    <p:extLst>
      <p:ext uri="{BB962C8B-B14F-4D97-AF65-F5344CB8AC3E}">
        <p14:creationId xmlns:p14="http://schemas.microsoft.com/office/powerpoint/2010/main" val="1278253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6E3A9-F767-254D-A440-0E5A24B52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7E1B5FA-FE92-BB4B-8EFB-46C3E8063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7" y="336884"/>
            <a:ext cx="11357809" cy="135380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Reality:  </a:t>
            </a:r>
            <a:r>
              <a:rPr lang="en-US" sz="3600" b="1" dirty="0">
                <a:latin typeface="Fira Sans Heavy" panose="020B0503050000020004" pitchFamily="34" charset="0"/>
              </a:rPr>
              <a:t>The hard problems are still human problems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885AF0-28F9-D843-B637-17FF6569C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10" y="1773112"/>
            <a:ext cx="6148802" cy="2341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36D7CA-C649-2645-ADF1-BA86A00F2E49}"/>
              </a:ext>
            </a:extLst>
          </p:cNvPr>
          <p:cNvSpPr txBox="1"/>
          <p:nvPr/>
        </p:nvSpPr>
        <p:spPr>
          <a:xfrm>
            <a:off x="561122" y="5338583"/>
            <a:ext cx="3101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Source: </a:t>
            </a:r>
            <a:r>
              <a:rPr lang="en-US" dirty="0"/>
              <a:t>The future of employment: How susceptible are jobs to computerization?</a:t>
            </a:r>
            <a:br>
              <a:rPr lang="en-US" dirty="0"/>
            </a:br>
            <a:r>
              <a:rPr lang="en-US" dirty="0"/>
              <a:t>Frey and Osborne, 2013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3CE557-E933-2D44-A099-C6BAB332A56A}"/>
              </a:ext>
            </a:extLst>
          </p:cNvPr>
          <p:cNvSpPr/>
          <p:nvPr/>
        </p:nvSpPr>
        <p:spPr>
          <a:xfrm>
            <a:off x="561121" y="2703442"/>
            <a:ext cx="2221835" cy="319631"/>
          </a:xfrm>
          <a:prstGeom prst="rect">
            <a:avLst/>
          </a:prstGeom>
          <a:solidFill>
            <a:srgbClr val="FFFF00">
              <a:alpha val="1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BD683E-5722-8744-A6B7-29CA12370CBB}"/>
              </a:ext>
            </a:extLst>
          </p:cNvPr>
          <p:cNvSpPr/>
          <p:nvPr/>
        </p:nvSpPr>
        <p:spPr>
          <a:xfrm>
            <a:off x="3662830" y="2968268"/>
            <a:ext cx="2115118" cy="291548"/>
          </a:xfrm>
          <a:prstGeom prst="rect">
            <a:avLst/>
          </a:prstGeom>
          <a:solidFill>
            <a:srgbClr val="FFFF00">
              <a:alpha val="1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8E0FC6-7B6F-3641-9B7F-7F607F19C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3384" y="1399622"/>
            <a:ext cx="5943108" cy="378197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88102C3-71AC-C24D-AACB-9866A4AD7A87}"/>
              </a:ext>
            </a:extLst>
          </p:cNvPr>
          <p:cNvSpPr/>
          <p:nvPr/>
        </p:nvSpPr>
        <p:spPr>
          <a:xfrm>
            <a:off x="6675767" y="5468431"/>
            <a:ext cx="25875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332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8CB00-B931-4946-AAB4-6A6D99C38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4AF1BB-5879-5E4C-B9C7-0102B9998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7" y="336884"/>
            <a:ext cx="11357809" cy="135380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Hype: </a:t>
            </a:r>
            <a:r>
              <a:rPr lang="en-US" b="1" dirty="0">
                <a:latin typeface="Fira Sans Heavy" panose="020B0503050000020004" pitchFamily="34" charset="0"/>
              </a:rPr>
              <a:t>Self-driving cars are going to radically change our society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9845F9A-824D-004D-B857-C198E4B96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4800" dirty="0">
                <a:hlinkClick r:id="rId2" invalidUrl="http://:](https://www.ted.com/talks/elon_musk_the_future_we_re_building_and_boring"/>
              </a:rPr>
              <a:t>Elon Musk</a:t>
            </a:r>
            <a:r>
              <a:rPr lang="en-US" sz="4800" dirty="0"/>
              <a:t>: “We are two years away from sleeping in our cars”</a:t>
            </a:r>
          </a:p>
          <a:p>
            <a:r>
              <a:rPr lang="en-US" sz="4800" dirty="0"/>
              <a:t>“</a:t>
            </a:r>
            <a:r>
              <a:rPr lang="en-US" sz="4800" dirty="0">
                <a:hlinkClick r:id="rId3"/>
              </a:rPr>
              <a:t>Autonomous cars are</a:t>
            </a:r>
            <a:r>
              <a:rPr lang="en-US" sz="4800" dirty="0"/>
              <a:t> going to change everything” </a:t>
            </a:r>
          </a:p>
          <a:p>
            <a:pPr lvl="1"/>
            <a:r>
              <a:rPr lang="en-US" sz="4400" dirty="0"/>
              <a:t>Land use </a:t>
            </a:r>
          </a:p>
          <a:p>
            <a:pPr lvl="1"/>
            <a:r>
              <a:rPr lang="en-US" sz="4400" dirty="0"/>
              <a:t>Free time increase</a:t>
            </a:r>
          </a:p>
          <a:p>
            <a:pPr lvl="1"/>
            <a:endParaRPr lang="en-US" sz="4400" dirty="0"/>
          </a:p>
          <a:p>
            <a:endParaRPr lang="en-US" sz="4800" dirty="0"/>
          </a:p>
          <a:p>
            <a:pPr marL="0" indent="0">
              <a:buNone/>
            </a:pP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08635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8CB00-B931-4946-AAB4-6A6D99C38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D7D8E-3070-6A4D-979D-582DB1FF650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4AF1BB-5879-5E4C-B9C7-0102B9998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7" y="336884"/>
            <a:ext cx="11357809" cy="135380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Fira Sans Heavy" panose="020B0503050000020004" pitchFamily="34" charset="0"/>
              </a:rPr>
              <a:t>Reality: </a:t>
            </a:r>
            <a:r>
              <a:rPr lang="en-US" b="1" dirty="0">
                <a:latin typeface="Fira Sans Heavy" panose="020B0503050000020004" pitchFamily="34" charset="0"/>
              </a:rPr>
              <a:t>We still don’t have enough data for self-driving cars to be accurate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9845F9A-824D-004D-B857-C198E4B96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15001"/>
          </a:xfrm>
        </p:spPr>
        <p:txBody>
          <a:bodyPr>
            <a:normAutofit/>
          </a:bodyPr>
          <a:lstStyle/>
          <a:p>
            <a:r>
              <a:rPr lang="en-US" sz="4000" dirty="0"/>
              <a:t>Self-driving cars need a lot of </a:t>
            </a:r>
            <a:r>
              <a:rPr lang="en-US" sz="4000" dirty="0">
                <a:hlinkClick r:id="rId3"/>
              </a:rPr>
              <a:t>training data</a:t>
            </a:r>
            <a:r>
              <a:rPr lang="en-US" sz="4000" dirty="0"/>
              <a:t> to understand what they’re seeing. </a:t>
            </a:r>
          </a:p>
          <a:p>
            <a:r>
              <a:rPr lang="en-US" sz="4000" dirty="0"/>
              <a:t>Training a neural network that encompasses a ton of features takes a lot of time: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794BE9-7031-C846-9BCA-DC9FDD36D3FE}"/>
              </a:ext>
            </a:extLst>
          </p:cNvPr>
          <p:cNvSpPr txBox="1"/>
          <p:nvPr/>
        </p:nvSpPr>
        <p:spPr>
          <a:xfrm>
            <a:off x="1562536" y="4552232"/>
            <a:ext cx="76141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1.13 years for 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Imagenet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V3 or similar;</a:t>
            </a:r>
          </a:p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274 days for 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ResNer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50 or similar;</a:t>
            </a:r>
          </a:p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51 days for 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AlexNet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or similar.</a:t>
            </a:r>
          </a:p>
        </p:txBody>
      </p:sp>
    </p:spTree>
    <p:extLst>
      <p:ext uri="{BB962C8B-B14F-4D97-AF65-F5344CB8AC3E}">
        <p14:creationId xmlns:p14="http://schemas.microsoft.com/office/powerpoint/2010/main" val="3141249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50764</TotalTime>
  <Words>1017</Words>
  <Application>Microsoft Macintosh PowerPoint</Application>
  <PresentationFormat>Widescreen</PresentationFormat>
  <Paragraphs>187</Paragraphs>
  <Slides>29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Arial</vt:lpstr>
      <vt:lpstr>Calibri</vt:lpstr>
      <vt:lpstr>Calibri Light</vt:lpstr>
      <vt:lpstr>Fira Code</vt:lpstr>
      <vt:lpstr>Fira Sans</vt:lpstr>
      <vt:lpstr>Fira Sans Book</vt:lpstr>
      <vt:lpstr>Fira Sans ExtraBold</vt:lpstr>
      <vt:lpstr>Fira Sans Heavy</vt:lpstr>
      <vt:lpstr>Fira Sans Medium</vt:lpstr>
      <vt:lpstr>Sole Survivor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Hype: Outsourcing of jobs to technology</vt:lpstr>
      <vt:lpstr>Reality:  The hard problems are still human problems</vt:lpstr>
      <vt:lpstr>Hype: Self-driving cars are going to radically change our society</vt:lpstr>
      <vt:lpstr>Reality: We still don’t have enough data for self-driving cars to be accurate</vt:lpstr>
      <vt:lpstr>Reality: Humans still need to be in the loop</vt:lpstr>
      <vt:lpstr>Hype: Robots will kill us</vt:lpstr>
      <vt:lpstr>Reality: AGI is still a long time away</vt:lpstr>
      <vt:lpstr>PowerPoint Presentation</vt:lpstr>
      <vt:lpstr>What are people on the ground worried about?</vt:lpstr>
      <vt:lpstr>PowerPoint Presentation</vt:lpstr>
      <vt:lpstr>Your website</vt:lpstr>
      <vt:lpstr>Tech Problem: You have a web app built on-prem and no recommendations. </vt:lpstr>
      <vt:lpstr>PowerPoint Presentation</vt:lpstr>
      <vt:lpstr>PowerPoint Presentation</vt:lpstr>
      <vt:lpstr>Solution: A scalable cloud-based application that interfaces with your existing web app to offer personalized recommendations using neural nets. </vt:lpstr>
      <vt:lpstr>PowerPoint Presentation</vt:lpstr>
      <vt:lpstr>Problem: Moving data to the cloud</vt:lpstr>
      <vt:lpstr>Moving to the cloud</vt:lpstr>
      <vt:lpstr>Problem: Data security and privacy</vt:lpstr>
      <vt:lpstr>Data security and privacy</vt:lpstr>
      <vt:lpstr>Problem: Having neural nets make decisions like humans</vt:lpstr>
      <vt:lpstr>Model Intent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Victoria Boykis</dc:creator>
  <cp:lastModifiedBy>Victoria Boykis</cp:lastModifiedBy>
  <cp:revision>170</cp:revision>
  <cp:lastPrinted>2018-06-10T12:29:34Z</cp:lastPrinted>
  <dcterms:created xsi:type="dcterms:W3CDTF">2018-05-04T18:18:15Z</dcterms:created>
  <dcterms:modified xsi:type="dcterms:W3CDTF">2018-06-11T00:03:53Z</dcterms:modified>
</cp:coreProperties>
</file>